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256" r:id="rId2"/>
    <p:sldId id="258" r:id="rId3"/>
    <p:sldId id="259" r:id="rId4"/>
    <p:sldId id="385" r:id="rId5"/>
    <p:sldId id="260" r:id="rId6"/>
    <p:sldId id="261" r:id="rId7"/>
    <p:sldId id="386" r:id="rId8"/>
    <p:sldId id="376" r:id="rId9"/>
    <p:sldId id="262" r:id="rId10"/>
    <p:sldId id="387" r:id="rId11"/>
    <p:sldId id="388" r:id="rId12"/>
    <p:sldId id="263" r:id="rId13"/>
    <p:sldId id="264" r:id="rId14"/>
    <p:sldId id="377" r:id="rId15"/>
    <p:sldId id="389" r:id="rId16"/>
    <p:sldId id="265" r:id="rId17"/>
    <p:sldId id="270" r:id="rId18"/>
    <p:sldId id="266" r:id="rId19"/>
    <p:sldId id="267" r:id="rId20"/>
    <p:sldId id="268" r:id="rId21"/>
    <p:sldId id="271" r:id="rId22"/>
    <p:sldId id="269" r:id="rId23"/>
    <p:sldId id="272" r:id="rId24"/>
    <p:sldId id="273" r:id="rId25"/>
    <p:sldId id="390" r:id="rId26"/>
    <p:sldId id="391" r:id="rId27"/>
    <p:sldId id="283" r:id="rId28"/>
    <p:sldId id="284" r:id="rId29"/>
    <p:sldId id="392" r:id="rId30"/>
    <p:sldId id="286" r:id="rId31"/>
    <p:sldId id="393" r:id="rId32"/>
    <p:sldId id="301" r:id="rId33"/>
    <p:sldId id="287" r:id="rId34"/>
    <p:sldId id="288" r:id="rId35"/>
    <p:sldId id="289" r:id="rId36"/>
    <p:sldId id="394" r:id="rId37"/>
    <p:sldId id="378" r:id="rId38"/>
    <p:sldId id="290" r:id="rId39"/>
    <p:sldId id="291" r:id="rId40"/>
    <p:sldId id="292" r:id="rId41"/>
    <p:sldId id="293" r:id="rId42"/>
    <p:sldId id="395" r:id="rId43"/>
    <p:sldId id="296" r:id="rId44"/>
    <p:sldId id="294" r:id="rId45"/>
    <p:sldId id="295" r:id="rId46"/>
    <p:sldId id="396" r:id="rId47"/>
    <p:sldId id="302" r:id="rId48"/>
    <p:sldId id="304" r:id="rId49"/>
    <p:sldId id="305" r:id="rId50"/>
    <p:sldId id="380" r:id="rId51"/>
    <p:sldId id="306" r:id="rId52"/>
    <p:sldId id="397" r:id="rId53"/>
    <p:sldId id="307" r:id="rId54"/>
    <p:sldId id="308" r:id="rId55"/>
    <p:sldId id="312" r:id="rId56"/>
    <p:sldId id="309" r:id="rId57"/>
    <p:sldId id="313" r:id="rId58"/>
    <p:sldId id="310" r:id="rId59"/>
    <p:sldId id="311" r:id="rId60"/>
    <p:sldId id="314" r:id="rId61"/>
    <p:sldId id="315" r:id="rId62"/>
    <p:sldId id="316" r:id="rId63"/>
    <p:sldId id="317" r:id="rId64"/>
    <p:sldId id="319" r:id="rId65"/>
    <p:sldId id="323" r:id="rId66"/>
    <p:sldId id="320" r:id="rId67"/>
    <p:sldId id="398" r:id="rId68"/>
    <p:sldId id="324" r:id="rId69"/>
    <p:sldId id="326" r:id="rId70"/>
    <p:sldId id="325" r:id="rId71"/>
    <p:sldId id="327" r:id="rId72"/>
    <p:sldId id="328" r:id="rId73"/>
    <p:sldId id="329" r:id="rId74"/>
    <p:sldId id="330" r:id="rId75"/>
    <p:sldId id="399" r:id="rId76"/>
    <p:sldId id="335" r:id="rId77"/>
    <p:sldId id="336" r:id="rId78"/>
    <p:sldId id="340" r:id="rId79"/>
    <p:sldId id="400" r:id="rId80"/>
    <p:sldId id="341" r:id="rId81"/>
    <p:sldId id="344" r:id="rId82"/>
    <p:sldId id="342" r:id="rId83"/>
    <p:sldId id="343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355" r:id="rId92"/>
    <p:sldId id="402" r:id="rId93"/>
    <p:sldId id="356" r:id="rId94"/>
    <p:sldId id="357" r:id="rId95"/>
    <p:sldId id="358" r:id="rId96"/>
    <p:sldId id="381" r:id="rId97"/>
    <p:sldId id="359" r:id="rId98"/>
    <p:sldId id="362" r:id="rId99"/>
    <p:sldId id="364" r:id="rId100"/>
    <p:sldId id="368" r:id="rId101"/>
    <p:sldId id="369" r:id="rId102"/>
    <p:sldId id="382" r:id="rId103"/>
    <p:sldId id="384" r:id="rId104"/>
    <p:sldId id="403" r:id="rId105"/>
    <p:sldId id="383" r:id="rId10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2" autoAdjust="0"/>
    <p:restoredTop sz="94709" autoAdjust="0"/>
  </p:normalViewPr>
  <p:slideViewPr>
    <p:cSldViewPr>
      <p:cViewPr>
        <p:scale>
          <a:sx n="66" d="100"/>
          <a:sy n="66" d="100"/>
        </p:scale>
        <p:origin x="-1698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6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45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00FC3-8488-4CE1-8A17-F5D7D7DC9A18}" type="datetimeFigureOut">
              <a:rPr lang="pl-PL" smtClean="0"/>
              <a:pPr/>
              <a:t>2013-05-12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18971-FB53-44E4-BD1A-4DC5B5F9417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18971-FB53-44E4-BD1A-4DC5B5F94176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18971-FB53-44E4-BD1A-4DC5B5F94176}" type="slidenum">
              <a:rPr lang="pl-PL" smtClean="0"/>
              <a:pPr/>
              <a:t>68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A2E2-E968-43F3-8524-8E41CC49C5B4}" type="datetimeFigureOut">
              <a:rPr lang="pl-PL" smtClean="0"/>
              <a:pPr/>
              <a:t>2013-05-12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A9C4-847B-41ED-B35B-0FCCF794B75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A2E2-E968-43F3-8524-8E41CC49C5B4}" type="datetimeFigureOut">
              <a:rPr lang="pl-PL" smtClean="0"/>
              <a:pPr/>
              <a:t>2013-05-12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A9C4-847B-41ED-B35B-0FCCF794B75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A2E2-E968-43F3-8524-8E41CC49C5B4}" type="datetimeFigureOut">
              <a:rPr lang="pl-PL" smtClean="0"/>
              <a:pPr/>
              <a:t>2013-05-12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A9C4-847B-41ED-B35B-0FCCF794B75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A2E2-E968-43F3-8524-8E41CC49C5B4}" type="datetimeFigureOut">
              <a:rPr lang="pl-PL" smtClean="0"/>
              <a:pPr/>
              <a:t>2013-05-12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A9C4-847B-41ED-B35B-0FCCF794B75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A2E2-E968-43F3-8524-8E41CC49C5B4}" type="datetimeFigureOut">
              <a:rPr lang="pl-PL" smtClean="0"/>
              <a:pPr/>
              <a:t>2013-05-12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A9C4-847B-41ED-B35B-0FCCF794B75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A2E2-E968-43F3-8524-8E41CC49C5B4}" type="datetimeFigureOut">
              <a:rPr lang="pl-PL" smtClean="0"/>
              <a:pPr/>
              <a:t>2013-05-12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A9C4-847B-41ED-B35B-0FCCF794B75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A2E2-E968-43F3-8524-8E41CC49C5B4}" type="datetimeFigureOut">
              <a:rPr lang="pl-PL" smtClean="0"/>
              <a:pPr/>
              <a:t>2013-05-12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A9C4-847B-41ED-B35B-0FCCF794B75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A2E2-E968-43F3-8524-8E41CC49C5B4}" type="datetimeFigureOut">
              <a:rPr lang="pl-PL" smtClean="0"/>
              <a:pPr/>
              <a:t>2013-05-12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A9C4-847B-41ED-B35B-0FCCF794B75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A2E2-E968-43F3-8524-8E41CC49C5B4}" type="datetimeFigureOut">
              <a:rPr lang="pl-PL" smtClean="0"/>
              <a:pPr/>
              <a:t>2013-05-12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A9C4-847B-41ED-B35B-0FCCF794B75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A2E2-E968-43F3-8524-8E41CC49C5B4}" type="datetimeFigureOut">
              <a:rPr lang="pl-PL" smtClean="0"/>
              <a:pPr/>
              <a:t>2013-05-12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A9C4-847B-41ED-B35B-0FCCF794B75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A2E2-E968-43F3-8524-8E41CC49C5B4}" type="datetimeFigureOut">
              <a:rPr lang="pl-PL" smtClean="0"/>
              <a:pPr/>
              <a:t>2013-05-12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3A9C4-847B-41ED-B35B-0FCCF794B75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9A2E2-E968-43F3-8524-8E41CC49C5B4}" type="datetimeFigureOut">
              <a:rPr lang="pl-PL" smtClean="0"/>
              <a:pPr/>
              <a:t>2013-05-12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3A9C4-847B-41ED-B35B-0FCCF794B75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Film%20dobry.wmv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Film%203.wmv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film%204.wmv" TargetMode="Externa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MVI_2194.avi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07704" y="908720"/>
            <a:ext cx="5508104" cy="139558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POWIAT JASIELSKI,</a:t>
            </a:r>
            <a:br>
              <a:rPr lang="pl-PL" dirty="0" smtClean="0"/>
            </a:br>
            <a:r>
              <a:rPr lang="pl-PL" dirty="0" smtClean="0"/>
              <a:t>czyli</a:t>
            </a:r>
            <a:br>
              <a:rPr lang="pl-PL" dirty="0" smtClean="0"/>
            </a:br>
            <a:r>
              <a:rPr lang="pl-PL" dirty="0" smtClean="0"/>
              <a:t>POWIAT POGRANICZA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75656" y="2924944"/>
            <a:ext cx="6400800" cy="1752600"/>
          </a:xfrm>
        </p:spPr>
        <p:txBody>
          <a:bodyPr/>
          <a:lstStyle/>
          <a:p>
            <a:r>
              <a:rPr lang="pl-PL" dirty="0" smtClean="0"/>
              <a:t>ŁEMKOWSZCZYZNA</a:t>
            </a:r>
            <a:endParaRPr lang="pl-PL" dirty="0"/>
          </a:p>
        </p:txBody>
      </p:sp>
      <p:pic>
        <p:nvPicPr>
          <p:cNvPr id="5" name="Obraz 4" descr="200px-POL_powiat_jasielski_COA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933056"/>
            <a:ext cx="1680187" cy="2016224"/>
          </a:xfrm>
          <a:prstGeom prst="rect">
            <a:avLst/>
          </a:prstGeom>
        </p:spPr>
      </p:pic>
      <p:pic>
        <p:nvPicPr>
          <p:cNvPr id="6" name="Symbol zastępczy zawartości 3" descr="IMG_21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764704"/>
            <a:ext cx="6048672" cy="5256584"/>
          </a:xfrm>
          <a:prstGeom prst="rect">
            <a:avLst/>
          </a:prstGeom>
        </p:spPr>
      </p:pic>
    </p:spTree>
  </p:cSld>
  <p:clrMapOvr>
    <a:masterClrMapping/>
  </p:clrMapOvr>
  <p:transition spd="slow" advClick="0" advTm="145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9632" y="1052736"/>
            <a:ext cx="6336704" cy="554461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900" b="1" dirty="0" smtClean="0">
                <a:latin typeface="Bradley Hand ITC" pitchFamily="66" charset="0"/>
              </a:rPr>
              <a:t>H</a:t>
            </a:r>
            <a:r>
              <a:rPr lang="pl-PL" dirty="0" smtClean="0"/>
              <a:t>istorycy łączą powstanie łemkowskiej grupy etnicznej z tzw. </a:t>
            </a:r>
            <a:r>
              <a:rPr lang="pl-PL" b="1" dirty="0" smtClean="0"/>
              <a:t>migracją wołowską. </a:t>
            </a:r>
            <a:r>
              <a:rPr lang="pl-PL" dirty="0" smtClean="0"/>
              <a:t>Teoria ta zakłada, że w XV w., kiedy zakończył się proces kolonizowania przez ludność polską bardziej urodzajnych ziem leżących w Beskidzie Niskim rozpoczęła się </a:t>
            </a:r>
            <a:r>
              <a:rPr lang="pl-PL" b="1" dirty="0" smtClean="0"/>
              <a:t>kolonizacja wołowsko-ruska. </a:t>
            </a:r>
            <a:r>
              <a:rPr lang="pl-PL" dirty="0" smtClean="0"/>
              <a:t>W ten region zaczęła napływać ludność pochodząca zza południowego grzbietu Karpat. </a:t>
            </a:r>
          </a:p>
          <a:p>
            <a:pPr algn="just">
              <a:buNone/>
            </a:pPr>
            <a:r>
              <a:rPr lang="pl-PL" dirty="0" smtClean="0"/>
              <a:t>	</a:t>
            </a:r>
            <a:endParaRPr lang="pl-PL" dirty="0"/>
          </a:p>
        </p:txBody>
      </p:sp>
    </p:spTree>
  </p:cSld>
  <p:clrMapOvr>
    <a:masterClrMapping/>
  </p:clrMapOvr>
  <p:transition spd="slow" advClick="0" advTm="1305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71604" y="5429264"/>
            <a:ext cx="5972188" cy="1143000"/>
          </a:xfrm>
        </p:spPr>
        <p:txBody>
          <a:bodyPr>
            <a:normAutofit fontScale="90000"/>
          </a:bodyPr>
          <a:lstStyle/>
          <a:p>
            <a:r>
              <a:rPr lang="pl-PL" sz="2800" b="1" dirty="0" err="1" smtClean="0">
                <a:latin typeface="Bradley Hand ITC" pitchFamily="66" charset="0"/>
              </a:rPr>
              <a:t>Krzyz</a:t>
            </a:r>
            <a:r>
              <a:rPr lang="pl-PL" sz="2800" b="1" dirty="0" smtClean="0">
                <a:latin typeface="Bradley Hand ITC" pitchFamily="66" charset="0"/>
              </a:rPr>
              <a:t> łemkowski z XVII w., </a:t>
            </a:r>
            <a:r>
              <a:rPr lang="pl-PL" sz="2800" b="1" dirty="0" err="1" smtClean="0">
                <a:latin typeface="Bradley Hand ITC" pitchFamily="66" charset="0"/>
              </a:rPr>
              <a:t>wnetrze</a:t>
            </a:r>
            <a:r>
              <a:rPr lang="pl-PL" sz="2800" b="1" dirty="0" smtClean="0">
                <a:latin typeface="Bradley Hand ITC" pitchFamily="66" charset="0"/>
              </a:rPr>
              <a:t> dawnej cerkwi </a:t>
            </a:r>
            <a:br>
              <a:rPr lang="pl-PL" sz="2800" b="1" dirty="0" smtClean="0">
                <a:latin typeface="Bradley Hand ITC" pitchFamily="66" charset="0"/>
              </a:rPr>
            </a:br>
            <a:r>
              <a:rPr lang="pl-PL" sz="2800" b="1" dirty="0" smtClean="0">
                <a:latin typeface="Bradley Hand ITC" pitchFamily="66" charset="0"/>
              </a:rPr>
              <a:t> </a:t>
            </a:r>
            <a:r>
              <a:rPr lang="pl-PL" sz="2800" b="1" dirty="0" smtClean="0"/>
              <a:t>ŚWIĄTKOWA WIELKA</a:t>
            </a:r>
            <a:r>
              <a:rPr lang="pl-PL" sz="2800" b="1" dirty="0" smtClean="0">
                <a:latin typeface="Bradley Hand ITC" pitchFamily="66" charset="0"/>
              </a:rPr>
              <a:t> </a:t>
            </a:r>
            <a:endParaRPr lang="pl-PL" sz="28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2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714356"/>
            <a:ext cx="5786478" cy="4572032"/>
          </a:xfrm>
        </p:spPr>
      </p:pic>
      <p:sp>
        <p:nvSpPr>
          <p:cNvPr id="5" name="pole tekstowe 4"/>
          <p:cNvSpPr txBox="1"/>
          <p:nvPr/>
        </p:nvSpPr>
        <p:spPr>
          <a:xfrm>
            <a:off x="2857488" y="528638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.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357950" y="5429264"/>
            <a:ext cx="3571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/>
              <a:t>,</a:t>
            </a:r>
            <a:endParaRPr lang="pl-PL" sz="2200" b="1" dirty="0"/>
          </a:p>
        </p:txBody>
      </p:sp>
    </p:spTree>
  </p:cSld>
  <p:clrMapOvr>
    <a:masterClrMapping/>
  </p:clrMapOvr>
  <p:transition spd="slow" advClick="0" advTm="715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85852" y="1285860"/>
            <a:ext cx="6643734" cy="3857652"/>
          </a:xfrm>
        </p:spPr>
        <p:txBody>
          <a:bodyPr>
            <a:normAutofit/>
          </a:bodyPr>
          <a:lstStyle/>
          <a:p>
            <a:r>
              <a:rPr lang="pl-PL" b="1" dirty="0" smtClean="0">
                <a:latin typeface="Bradley Hand ITC" pitchFamily="66" charset="0"/>
              </a:rPr>
              <a:t> Dawna cerkiew pod wezwaniem </a:t>
            </a:r>
            <a:br>
              <a:rPr lang="pl-PL" b="1" dirty="0" smtClean="0">
                <a:latin typeface="Bradley Hand ITC" pitchFamily="66" charset="0"/>
              </a:rPr>
            </a:br>
            <a:r>
              <a:rPr lang="pl-PL" b="1" dirty="0" err="1" smtClean="0">
                <a:latin typeface="Bradley Hand ITC" pitchFamily="66" charset="0"/>
              </a:rPr>
              <a:t>sw</a:t>
            </a:r>
            <a:r>
              <a:rPr lang="pl-PL" b="1" dirty="0" smtClean="0">
                <a:latin typeface="Bradley Hand ITC" pitchFamily="66" charset="0"/>
              </a:rPr>
              <a:t>. Jana Złotoustego </a:t>
            </a:r>
            <a:br>
              <a:rPr lang="pl-PL" b="1" dirty="0" smtClean="0">
                <a:latin typeface="Bradley Hand ITC" pitchFamily="66" charset="0"/>
              </a:rPr>
            </a:br>
            <a:r>
              <a:rPr lang="pl-PL" b="1" dirty="0" smtClean="0">
                <a:latin typeface="Bradley Hand ITC" pitchFamily="66" charset="0"/>
              </a:rPr>
              <a:t>w Polanach</a:t>
            </a:r>
            <a:endParaRPr lang="pl-PL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15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678201"/>
            <a:ext cx="5656634" cy="3983047"/>
          </a:xfrm>
        </p:spPr>
      </p:pic>
      <p:sp>
        <p:nvSpPr>
          <p:cNvPr id="5" name="pole tekstowe 4"/>
          <p:cNvSpPr txBox="1"/>
          <p:nvPr/>
        </p:nvSpPr>
        <p:spPr>
          <a:xfrm>
            <a:off x="2123728" y="2996952"/>
            <a:ext cx="5760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/>
              <a:t>,</a:t>
            </a:r>
            <a:endParaRPr lang="pl-PL" sz="2200" b="1" dirty="0"/>
          </a:p>
        </p:txBody>
      </p:sp>
    </p:spTree>
  </p:cSld>
  <p:clrMapOvr>
    <a:masterClrMapping/>
  </p:clrMapOvr>
  <p:transition spd="slow" advClick="0" advTm="1031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2" calcmode="lin" valueType="num">
                                      <p:cBhvr override="childStyl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728" y="1285860"/>
            <a:ext cx="6072230" cy="4071966"/>
          </a:xfrm>
        </p:spPr>
        <p:txBody>
          <a:bodyPr>
            <a:normAutofit/>
          </a:bodyPr>
          <a:lstStyle/>
          <a:p>
            <a:r>
              <a:rPr lang="pl-PL" sz="5000" b="1" dirty="0" smtClean="0">
                <a:latin typeface="Bradley Hand ITC" pitchFamily="66" charset="0"/>
              </a:rPr>
              <a:t>Cerkiew Prawosławna pod wezwaniem św. Michała Archanioła </a:t>
            </a:r>
            <a:br>
              <a:rPr lang="pl-PL" sz="5000" b="1" dirty="0" smtClean="0">
                <a:latin typeface="Bradley Hand ITC" pitchFamily="66" charset="0"/>
              </a:rPr>
            </a:br>
            <a:r>
              <a:rPr lang="pl-PL" sz="5000" b="1" dirty="0" smtClean="0">
                <a:latin typeface="Bradley Hand ITC" pitchFamily="66" charset="0"/>
              </a:rPr>
              <a:t>w Pielgrzymce</a:t>
            </a:r>
            <a:endParaRPr lang="pl-PL" sz="50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Pielgrzymka_cerki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002342"/>
            <a:ext cx="5857916" cy="4393438"/>
          </a:xfrm>
        </p:spPr>
      </p:pic>
      <p:sp>
        <p:nvSpPr>
          <p:cNvPr id="5" name="pole tekstowe 4"/>
          <p:cNvSpPr txBox="1"/>
          <p:nvPr/>
        </p:nvSpPr>
        <p:spPr>
          <a:xfrm>
            <a:off x="1928794" y="5572140"/>
            <a:ext cx="50006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 smtClean="0">
                <a:latin typeface="Bradley Hand ITC" pitchFamily="66" charset="0"/>
              </a:rPr>
              <a:t>CZYNNA CERKIEW PRAWOSŁAWNA</a:t>
            </a:r>
            <a:endParaRPr lang="pl-PL" sz="2500" b="1" dirty="0">
              <a:latin typeface="Bradley Hand ITC" pitchFamily="66" charset="0"/>
            </a:endParaRPr>
          </a:p>
        </p:txBody>
      </p:sp>
      <p:pic>
        <p:nvPicPr>
          <p:cNvPr id="8" name="Symbol zastępczy zawartości 3" descr="IMG_22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1" y="642918"/>
            <a:ext cx="6500858" cy="4857784"/>
          </a:xfrm>
          <a:prstGeom prst="rect">
            <a:avLst/>
          </a:prstGeom>
        </p:spPr>
      </p:pic>
      <p:pic>
        <p:nvPicPr>
          <p:cNvPr id="6" name="Symbol zastępczy zawartości 3" descr="IMG_22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714356"/>
            <a:ext cx="3586150" cy="4786346"/>
          </a:xfrm>
          <a:prstGeom prst="rect">
            <a:avLst/>
          </a:prstGeom>
        </p:spPr>
      </p:pic>
      <p:pic>
        <p:nvPicPr>
          <p:cNvPr id="7" name="Symbol zastępczy zawartości 3" descr="IMG_22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692696"/>
            <a:ext cx="3457580" cy="4786346"/>
          </a:xfrm>
          <a:prstGeom prst="rect">
            <a:avLst/>
          </a:prstGeom>
        </p:spPr>
      </p:pic>
    </p:spTree>
  </p:cSld>
  <p:clrMapOvr>
    <a:masterClrMapping/>
  </p:clrMapOvr>
  <p:transition spd="slow" advClick="0" advTm="2503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32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32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32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320"/>
                            </p:stCondLst>
                            <p:childTnLst>
                              <p:par>
                                <p:cTn id="3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320"/>
                            </p:stCondLst>
                            <p:childTnLst>
                              <p:par>
                                <p:cTn id="4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radley Hand ITC" pitchFamily="66" charset="0"/>
              </a:rPr>
              <a:t>Bibliografia</a:t>
            </a:r>
            <a:endParaRPr lang="pl-PL" b="1" dirty="0">
              <a:latin typeface="Bradley Hand ITC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85852" y="1214422"/>
            <a:ext cx="6357982" cy="507209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b="1" dirty="0" smtClean="0"/>
              <a:t>Czajkowski J., Łemkowie i Wołosi, cz. I-IV, Sanok 1999</a:t>
            </a:r>
          </a:p>
          <a:p>
            <a:pPr>
              <a:buNone/>
            </a:pPr>
            <a:r>
              <a:rPr lang="pl-PL" b="1" dirty="0" smtClean="0"/>
              <a:t>Czajkowski J., Studia nad Łemkowszczyzną, Sanok 1999</a:t>
            </a:r>
          </a:p>
          <a:p>
            <a:pPr>
              <a:buNone/>
            </a:pPr>
            <a:r>
              <a:rPr lang="pl-PL" b="1" dirty="0" smtClean="0"/>
              <a:t>Lawera H. Bata A., Gmina Krempna, Krosno 2000</a:t>
            </a:r>
          </a:p>
          <a:p>
            <a:pPr>
              <a:buNone/>
            </a:pPr>
            <a:r>
              <a:rPr lang="pl-PL" b="1" dirty="0" smtClean="0"/>
              <a:t>Michalak J., W dorzeczu Górnej Wisłoki (Nowy Żmigród, Krempna i okolice), Krosno 1998</a:t>
            </a:r>
          </a:p>
          <a:p>
            <a:pPr>
              <a:buNone/>
            </a:pPr>
            <a:r>
              <a:rPr lang="pl-PL" b="1" dirty="0" smtClean="0"/>
              <a:t>Mroczka L., Osiek Jasielski, 645 lat dziejów królewskiego miasta, parafii, starostwa, wsi i gminy, Kraków 2008</a:t>
            </a:r>
          </a:p>
          <a:p>
            <a:pPr>
              <a:buNone/>
            </a:pPr>
            <a:r>
              <a:rPr lang="pl-PL" b="1" dirty="0" smtClean="0"/>
              <a:t>Nałęcz A., Cerkwie grekokatolickie w Diecezji Przemyskiej po 1945r., Przemyśl 1988</a:t>
            </a:r>
          </a:p>
          <a:p>
            <a:pPr>
              <a:buNone/>
            </a:pPr>
            <a:r>
              <a:rPr lang="pl-PL" b="1" dirty="0" err="1" smtClean="0"/>
              <a:t>Pawluś</a:t>
            </a:r>
            <a:r>
              <a:rPr lang="pl-PL" b="1" dirty="0" smtClean="0"/>
              <a:t> J., Krempna: Gmina i wioski, Krempna 1997</a:t>
            </a:r>
          </a:p>
          <a:p>
            <a:pPr>
              <a:buNone/>
            </a:pPr>
            <a:r>
              <a:rPr lang="pl-PL" b="1" dirty="0" smtClean="0"/>
              <a:t>Reinfuss R., Śladami Łemków, Warszawa 1990</a:t>
            </a:r>
          </a:p>
          <a:p>
            <a:pPr>
              <a:buNone/>
            </a:pPr>
            <a:r>
              <a:rPr lang="pl-PL" b="1" dirty="0" smtClean="0"/>
              <a:t>Sarna W., Opis powiatu jasielskiego, Jasło 1908</a:t>
            </a:r>
          </a:p>
          <a:p>
            <a:pPr>
              <a:buNone/>
            </a:pPr>
            <a:r>
              <a:rPr lang="pl-PL" b="1" dirty="0" err="1" smtClean="0"/>
              <a:t>Trajdos</a:t>
            </a:r>
            <a:r>
              <a:rPr lang="pl-PL" b="1" dirty="0" smtClean="0"/>
              <a:t> T., Cerkwie łemkowskie w Polsce, Magury 1990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ransition spd="slow" advClick="0" advTm="2857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0"/>
                            </p:stCondLst>
                            <p:childTnLst>
                              <p:par>
                                <p:cTn id="7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8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/>
          <a:lstStyle/>
          <a:p>
            <a:r>
              <a:rPr lang="pl-PL" b="1" dirty="0" smtClean="0">
                <a:latin typeface="Bradley Hand ITC" pitchFamily="66" charset="0"/>
              </a:rPr>
              <a:t>Strony internetowe:</a:t>
            </a:r>
            <a:endParaRPr lang="pl-PL" b="1" dirty="0">
              <a:latin typeface="Bradley Hand ITC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643042" y="2285992"/>
            <a:ext cx="585791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err="1" smtClean="0">
                <a:latin typeface="Bradley Hand ITC" pitchFamily="66" charset="0"/>
              </a:rPr>
              <a:t>www.lemko.org.pl</a:t>
            </a:r>
            <a:endParaRPr lang="pl-PL" sz="4400" b="1" dirty="0" smtClean="0">
              <a:latin typeface="Bradley Hand ITC" pitchFamily="66" charset="0"/>
            </a:endParaRPr>
          </a:p>
          <a:p>
            <a:pPr algn="ctr"/>
            <a:r>
              <a:rPr lang="pl-PL" sz="3300" b="1" dirty="0" err="1" smtClean="0">
                <a:latin typeface="Bradley Hand ITC" pitchFamily="66" charset="0"/>
              </a:rPr>
              <a:t>www.stowarzyszenielemkow.pl</a:t>
            </a:r>
            <a:endParaRPr lang="pl-PL" sz="3300" b="1" dirty="0" smtClean="0">
              <a:latin typeface="Bradley Hand ITC" pitchFamily="66" charset="0"/>
            </a:endParaRPr>
          </a:p>
          <a:p>
            <a:pPr algn="ctr"/>
            <a:r>
              <a:rPr lang="pl-PL" sz="4400" b="1" dirty="0" err="1" smtClean="0">
                <a:latin typeface="Bradley Hand ITC" pitchFamily="66" charset="0"/>
              </a:rPr>
              <a:t>www.beskid-niski.pl</a:t>
            </a:r>
            <a:endParaRPr lang="pl-PL" sz="4400" b="1" dirty="0">
              <a:latin typeface="Bradley Hand ITC" pitchFamily="66" charset="0"/>
            </a:endParaRPr>
          </a:p>
        </p:txBody>
      </p:sp>
    </p:spTree>
  </p:cSld>
  <p:clrMapOvr>
    <a:masterClrMapping/>
  </p:clrMapOvr>
  <p:transition spd="slow" advClick="0" advTm="8859">
    <p:split orient="vert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radley Hand ITC" pitchFamily="66" charset="0"/>
              </a:rPr>
              <a:t>AUTORZY:</a:t>
            </a:r>
            <a:endParaRPr lang="pl-PL" b="1" dirty="0">
              <a:latin typeface="Bradley Hand ITC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484784"/>
            <a:ext cx="6192688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b="1" dirty="0" smtClean="0"/>
              <a:t>	</a:t>
            </a:r>
            <a:r>
              <a:rPr lang="pl-PL" sz="2000" dirty="0" smtClean="0">
                <a:latin typeface="Bradley Hand ITC" pitchFamily="66" charset="0"/>
              </a:rPr>
              <a:t>Uczniowie klasy II </a:t>
            </a:r>
            <a:r>
              <a:rPr lang="pl-PL" sz="2000" dirty="0" smtClean="0">
                <a:latin typeface="Bradley Hand ITC" pitchFamily="66" charset="0"/>
              </a:rPr>
              <a:t>m</a:t>
            </a:r>
            <a:r>
              <a:rPr lang="pl-PL" sz="2000" b="1" dirty="0" smtClean="0">
                <a:latin typeface="Bradley Hand ITC" pitchFamily="66" charset="0"/>
              </a:rPr>
              <a:t>: </a:t>
            </a:r>
            <a:r>
              <a:rPr lang="pl-PL" sz="2000" dirty="0" smtClean="0">
                <a:latin typeface="Bradley Hand ITC" pitchFamily="66" charset="0"/>
              </a:rPr>
              <a:t>Robert Niemiec, Paulina </a:t>
            </a:r>
            <a:r>
              <a:rPr lang="pl-PL" sz="2000" dirty="0" err="1" smtClean="0">
                <a:latin typeface="Bradley Hand ITC" pitchFamily="66" charset="0"/>
              </a:rPr>
              <a:t>Sanicka</a:t>
            </a:r>
            <a:r>
              <a:rPr lang="pl-PL" sz="2000" dirty="0" smtClean="0">
                <a:latin typeface="Bradley Hand ITC" pitchFamily="66" charset="0"/>
              </a:rPr>
              <a:t>, Beata Kawałek, Ewa Gałuszka, Ewa Kupczyk</a:t>
            </a:r>
            <a:r>
              <a:rPr lang="pl-PL" sz="2000" dirty="0" smtClean="0">
                <a:latin typeface="Bradley Hand ITC" pitchFamily="66" charset="0"/>
              </a:rPr>
              <a:t/>
            </a:r>
            <a:br>
              <a:rPr lang="pl-PL" sz="2000" dirty="0" smtClean="0">
                <a:latin typeface="Bradley Hand ITC" pitchFamily="66" charset="0"/>
              </a:rPr>
            </a:br>
            <a:r>
              <a:rPr lang="pl-PL" sz="2000" dirty="0" smtClean="0">
                <a:latin typeface="Bradley Hand ITC" pitchFamily="66" charset="0"/>
              </a:rPr>
              <a:t>IV Liceum </a:t>
            </a:r>
            <a:r>
              <a:rPr lang="pl-PL" sz="2000" dirty="0" err="1" smtClean="0">
                <a:latin typeface="Bradley Hand ITC" pitchFamily="66" charset="0"/>
              </a:rPr>
              <a:t>Ogólnokształcacego</a:t>
            </a:r>
            <a:r>
              <a:rPr lang="pl-PL" sz="2000" dirty="0" smtClean="0">
                <a:latin typeface="Bradley Hand ITC" pitchFamily="66" charset="0"/>
              </a:rPr>
              <a:t> w </a:t>
            </a:r>
            <a:r>
              <a:rPr lang="pl-PL" sz="2000" dirty="0" err="1" smtClean="0">
                <a:latin typeface="Bradley Hand ITC" pitchFamily="66" charset="0"/>
              </a:rPr>
              <a:t>Jasle</a:t>
            </a:r>
            <a:endParaRPr lang="pl-PL" sz="2000" dirty="0" smtClean="0">
              <a:latin typeface="Bradley Hand ITC" pitchFamily="66" charset="0"/>
            </a:endParaRPr>
          </a:p>
          <a:p>
            <a:pPr algn="ctr">
              <a:buNone/>
            </a:pPr>
            <a:r>
              <a:rPr lang="pl-PL" sz="2000" dirty="0" smtClean="0"/>
              <a:t>	</a:t>
            </a:r>
            <a:r>
              <a:rPr lang="pl-PL" sz="2000" b="1" dirty="0" smtClean="0">
                <a:latin typeface="Bradley Hand ITC" pitchFamily="66" charset="0"/>
              </a:rPr>
              <a:t>Strona techniczna:</a:t>
            </a:r>
          </a:p>
          <a:p>
            <a:pPr algn="ctr">
              <a:buNone/>
            </a:pPr>
            <a:r>
              <a:rPr lang="pl-PL" sz="2000" b="1" dirty="0" smtClean="0">
                <a:latin typeface="Bradley Hand ITC" pitchFamily="66" charset="0"/>
              </a:rPr>
              <a:t> </a:t>
            </a:r>
            <a:r>
              <a:rPr lang="pl-PL" sz="2000" dirty="0" smtClean="0">
                <a:latin typeface="Bradley Hand ITC" pitchFamily="66" charset="0"/>
              </a:rPr>
              <a:t>Edyta Trzeciak z klasy II i </a:t>
            </a:r>
            <a:br>
              <a:rPr lang="pl-PL" sz="2000" dirty="0" smtClean="0">
                <a:latin typeface="Bradley Hand ITC" pitchFamily="66" charset="0"/>
              </a:rPr>
            </a:br>
            <a:r>
              <a:rPr lang="pl-PL" sz="2000" dirty="0" smtClean="0">
                <a:latin typeface="Bradley Hand ITC" pitchFamily="66" charset="0"/>
              </a:rPr>
              <a:t>IV Liceum </a:t>
            </a:r>
            <a:r>
              <a:rPr lang="pl-PL" sz="2000" dirty="0" err="1" smtClean="0">
                <a:latin typeface="Bradley Hand ITC" pitchFamily="66" charset="0"/>
              </a:rPr>
              <a:t>Ogólnokształcacego</a:t>
            </a:r>
            <a:r>
              <a:rPr lang="pl-PL" sz="2000" dirty="0" smtClean="0">
                <a:latin typeface="Bradley Hand ITC" pitchFamily="66" charset="0"/>
              </a:rPr>
              <a:t> w </a:t>
            </a:r>
            <a:r>
              <a:rPr lang="pl-PL" sz="2000" dirty="0" err="1" smtClean="0">
                <a:latin typeface="Bradley Hand ITC" pitchFamily="66" charset="0"/>
              </a:rPr>
              <a:t>Jasle</a:t>
            </a:r>
            <a:endParaRPr lang="pl-PL" sz="2000" dirty="0" smtClean="0">
              <a:latin typeface="Bradley Hand ITC" pitchFamily="66" charset="0"/>
            </a:endParaRPr>
          </a:p>
          <a:p>
            <a:pPr algn="ctr">
              <a:buNone/>
            </a:pPr>
            <a:endParaRPr lang="pl-PL" sz="2000" dirty="0" smtClean="0"/>
          </a:p>
          <a:p>
            <a:pPr algn="ctr">
              <a:buNone/>
            </a:pPr>
            <a:r>
              <a:rPr lang="pl-PL" sz="2000" b="1" dirty="0" smtClean="0"/>
              <a:t>	</a:t>
            </a:r>
            <a:r>
              <a:rPr lang="pl-PL" sz="2000" b="1" dirty="0" smtClean="0">
                <a:latin typeface="Bradley Hand ITC" pitchFamily="66" charset="0"/>
              </a:rPr>
              <a:t>O</a:t>
            </a:r>
            <a:r>
              <a:rPr lang="pl-PL" sz="2000" dirty="0" smtClean="0">
                <a:latin typeface="Bradley Hand ITC" pitchFamily="66" charset="0"/>
              </a:rPr>
              <a:t>pieka: mgr Anita </a:t>
            </a:r>
            <a:r>
              <a:rPr lang="pl-PL" sz="2000" dirty="0" err="1" smtClean="0">
                <a:latin typeface="Bradley Hand ITC" pitchFamily="66" charset="0"/>
              </a:rPr>
              <a:t>Ernt-Swietlicka</a:t>
            </a:r>
            <a:endParaRPr lang="pl-PL" sz="2000" dirty="0" smtClean="0">
              <a:latin typeface="Bradley Hand ITC" pitchFamily="66" charset="0"/>
            </a:endParaRPr>
          </a:p>
          <a:p>
            <a:pPr algn="ctr">
              <a:buNone/>
            </a:pPr>
            <a:r>
              <a:rPr lang="pl-PL" sz="2000" dirty="0" smtClean="0">
                <a:latin typeface="Bradley Hand ITC" pitchFamily="66" charset="0"/>
              </a:rPr>
              <a:t>			mgr Agata </a:t>
            </a:r>
            <a:r>
              <a:rPr lang="pl-PL" sz="2000" dirty="0" err="1" smtClean="0">
                <a:latin typeface="Bradley Hand ITC" pitchFamily="66" charset="0"/>
              </a:rPr>
              <a:t>Gierut</a:t>
            </a:r>
            <a:endParaRPr lang="pl-PL" sz="2000" dirty="0">
              <a:latin typeface="Bradley Hand ITC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292080" y="2060848"/>
            <a:ext cx="504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 smtClean="0"/>
              <a:t>,</a:t>
            </a:r>
            <a:endParaRPr lang="pl-PL" sz="22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184482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,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292080" y="3501008"/>
            <a:ext cx="432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 smtClean="0"/>
              <a:t>,</a:t>
            </a:r>
            <a:endParaRPr lang="pl-PL" sz="2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660232" y="3284984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,</a:t>
            </a:r>
            <a:endParaRPr lang="pl-PL" sz="20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508104" y="4365104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,</a:t>
            </a:r>
            <a:endParaRPr lang="pl-PL" sz="2000" dirty="0"/>
          </a:p>
        </p:txBody>
      </p:sp>
    </p:spTree>
  </p:cSld>
  <p:clrMapOvr>
    <a:masterClrMapping/>
  </p:clrMapOvr>
  <p:transition spd="slow" advClick="0" advTm="2312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47664" y="1196752"/>
            <a:ext cx="5976664" cy="4392488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pl-PL" dirty="0" smtClean="0"/>
              <a:t>  </a:t>
            </a:r>
            <a:r>
              <a:rPr lang="pl-PL" sz="5800" b="1" dirty="0" smtClean="0">
                <a:latin typeface="Bradley Hand ITC" pitchFamily="66" charset="0"/>
              </a:rPr>
              <a:t>B</a:t>
            </a:r>
            <a:r>
              <a:rPr lang="pl-PL" dirty="0" smtClean="0"/>
              <a:t>yli to rolnicy wyznania prawosławnego, którzy swoje osady zakładali w dolinach śródgórskich, a także wołowscy pasterze. Wołosi byli ludem koczowniczym zajmującym się hodowlą bydła </a:t>
            </a:r>
            <a:br>
              <a:rPr lang="pl-PL" dirty="0" smtClean="0"/>
            </a:br>
            <a:r>
              <a:rPr lang="pl-PL" dirty="0" smtClean="0"/>
              <a:t>i wybierającym pod osadnictwo tereny górskie, gdzie mogli korzystać z dużych pastwisk. Ten etap osadnictwa zakończył się </a:t>
            </a:r>
            <a:br>
              <a:rPr lang="pl-PL" dirty="0" smtClean="0"/>
            </a:br>
            <a:r>
              <a:rPr lang="pl-PL" dirty="0" smtClean="0"/>
              <a:t>z końcem XVI w.  Wytworzył się wówczas podział terytorialny pomiędzy ludnością </a:t>
            </a:r>
            <a:r>
              <a:rPr lang="pl-PL" dirty="0" err="1" smtClean="0"/>
              <a:t>rusińską</a:t>
            </a:r>
            <a:r>
              <a:rPr lang="pl-PL" dirty="0" smtClean="0"/>
              <a:t> a ludnością polską, który przetrwał do lat czterdziestych XX w.</a:t>
            </a:r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 spd="slow" advClick="0" advTm="8607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7356" y="5357826"/>
            <a:ext cx="5400684" cy="1296974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  <a:latin typeface="Bradley Hand ITC" pitchFamily="66" charset="0"/>
              </a:rPr>
              <a:t>Opowiada Alfred Sepioł – Dyrektor Muzeum Regionalnego w Jaśle</a:t>
            </a:r>
            <a:endParaRPr lang="pl-PL" sz="200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  <p:pic>
        <p:nvPicPr>
          <p:cNvPr id="4" name="Film dobry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495425" y="763588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 spd="slow" advClick="0" advTm="26910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75656" y="1340768"/>
            <a:ext cx="6264696" cy="43204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4000" b="1" dirty="0" smtClean="0">
                <a:latin typeface="Bradley Hand ITC" pitchFamily="66" charset="0"/>
              </a:rPr>
              <a:t>Łemkowie</a:t>
            </a:r>
            <a:r>
              <a:rPr lang="pl-PL" dirty="0" smtClean="0"/>
              <a:t> wytworzyli własną kulturę i zwyczaje. </a:t>
            </a:r>
          </a:p>
          <a:p>
            <a:pPr algn="ctr">
              <a:buNone/>
            </a:pPr>
            <a:r>
              <a:rPr lang="pl-PL" dirty="0" smtClean="0"/>
              <a:t>Mają własny język – od 2005 r.</a:t>
            </a:r>
          </a:p>
          <a:p>
            <a:pPr algn="ctr">
              <a:buNone/>
            </a:pPr>
            <a:r>
              <a:rPr lang="pl-PL" dirty="0" smtClean="0"/>
              <a:t>W Polsce został uznany za język mniejszości etnicznej. </a:t>
            </a:r>
          </a:p>
          <a:p>
            <a:pPr algn="ctr">
              <a:buNone/>
            </a:pPr>
            <a:r>
              <a:rPr lang="pl-PL" dirty="0" smtClean="0"/>
              <a:t>Są wyznawcami </a:t>
            </a:r>
            <a:r>
              <a:rPr lang="pl-PL" dirty="0" err="1" smtClean="0"/>
              <a:t>grekokatolicyzmu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/>
              <a:t>i prawosławia.</a:t>
            </a:r>
            <a:endParaRPr lang="pl-PL" dirty="0"/>
          </a:p>
        </p:txBody>
      </p:sp>
    </p:spTree>
  </p:cSld>
  <p:clrMapOvr>
    <a:masterClrMapping/>
  </p:clrMapOvr>
  <p:transition spd="slow" advClick="0" advTm="1432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dirty="0" smtClean="0">
                <a:latin typeface="Bradley Hand ITC" pitchFamily="66" charset="0"/>
              </a:rPr>
              <a:t>Watra Łemkowska w Zdyni</a:t>
            </a:r>
            <a:endParaRPr lang="pl-PL" sz="4000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ja_180709_watra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764704"/>
            <a:ext cx="6120680" cy="4590510"/>
          </a:xfrm>
        </p:spPr>
      </p:pic>
    </p:spTree>
  </p:cSld>
  <p:clrMapOvr>
    <a:masterClrMapping/>
  </p:clrMapOvr>
  <p:transition spd="slow" advClick="0" advTm="595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143000"/>
          </a:xfrm>
        </p:spPr>
        <p:txBody>
          <a:bodyPr>
            <a:noAutofit/>
          </a:bodyPr>
          <a:lstStyle/>
          <a:p>
            <a:r>
              <a:rPr lang="pl-PL" sz="9000" b="1" dirty="0" err="1" smtClean="0">
                <a:latin typeface="Bradley Hand ITC" pitchFamily="66" charset="0"/>
              </a:rPr>
              <a:t>Chyza</a:t>
            </a:r>
            <a:r>
              <a:rPr lang="pl-PL" sz="9000" b="1" dirty="0" smtClean="0">
                <a:latin typeface="Bradley Hand ITC" pitchFamily="66" charset="0"/>
              </a:rPr>
              <a:t> </a:t>
            </a:r>
            <a:br>
              <a:rPr lang="pl-PL" sz="9000" b="1" dirty="0" smtClean="0">
                <a:latin typeface="Bradley Hand ITC" pitchFamily="66" charset="0"/>
              </a:rPr>
            </a:br>
            <a:r>
              <a:rPr lang="pl-PL" sz="9000" b="1" dirty="0" smtClean="0">
                <a:latin typeface="Bradley Hand ITC" pitchFamily="66" charset="0"/>
              </a:rPr>
              <a:t>łemkowska</a:t>
            </a:r>
            <a:endParaRPr lang="pl-PL" sz="9000" b="1" dirty="0">
              <a:latin typeface="Bradley Hand ITC" pitchFamily="66" charset="0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5148064" y="2204864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custDataLst>
      <p:tags r:id="rId1"/>
    </p:custDataLst>
  </p:cSld>
  <p:clrMapOvr>
    <a:masterClrMapping/>
  </p:clrMapOvr>
  <p:transition spd="slow" advClick="0" advTm="834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75656" y="1124744"/>
            <a:ext cx="6048672" cy="4968552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000" b="1" dirty="0" err="1" smtClean="0">
                <a:latin typeface="Bradley Hand ITC" pitchFamily="66" charset="0"/>
              </a:rPr>
              <a:t>Chyza</a:t>
            </a:r>
            <a:r>
              <a:rPr lang="pl-PL" dirty="0" smtClean="0"/>
              <a:t> to </a:t>
            </a:r>
            <a:r>
              <a:rPr lang="pl-PL" b="1" dirty="0" smtClean="0"/>
              <a:t>chata łemkowska</a:t>
            </a:r>
            <a:r>
              <a:rPr lang="pl-PL" dirty="0" smtClean="0"/>
              <a:t>, w której pod jednym dachem mieściły się pomieszczenia mieszkalne, gospodarcze oraz pomieszczenia dla inwentarza, natomiast duży strych nad całością pomieszczenia pełnił funkcję stodoły. Najczęściej szerokość chyży wynosiła </a:t>
            </a:r>
            <a:r>
              <a:rPr lang="pl-PL" b="1" dirty="0" smtClean="0"/>
              <a:t>5 - 7 </a:t>
            </a:r>
            <a:r>
              <a:rPr lang="pl-PL" dirty="0" smtClean="0"/>
              <a:t>metrów, a długość dochodziła aż do </a:t>
            </a:r>
            <a:r>
              <a:rPr lang="pl-PL" b="1" dirty="0" smtClean="0"/>
              <a:t>25</a:t>
            </a:r>
            <a:r>
              <a:rPr lang="pl-PL" dirty="0" smtClean="0"/>
              <a:t> metrów. 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 flipH="1">
            <a:off x="3059832" y="105273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ransition spd="slow" advClick="0" advTm="3015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P1743A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548680"/>
            <a:ext cx="6225581" cy="4891527"/>
          </a:xfrm>
        </p:spPr>
      </p:pic>
      <p:sp>
        <p:nvSpPr>
          <p:cNvPr id="6" name="pole tekstowe 5"/>
          <p:cNvSpPr txBox="1"/>
          <p:nvPr/>
        </p:nvSpPr>
        <p:spPr>
          <a:xfrm>
            <a:off x="1691680" y="566124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err="1" smtClean="0">
                <a:latin typeface="Bradley Hand ITC" pitchFamily="66" charset="0"/>
              </a:rPr>
              <a:t>Chyza</a:t>
            </a:r>
            <a:r>
              <a:rPr lang="pl-PL" sz="3600" b="1" dirty="0" smtClean="0">
                <a:latin typeface="Bradley Hand ITC" pitchFamily="66" charset="0"/>
              </a:rPr>
              <a:t> w Olchowcu</a:t>
            </a:r>
            <a:endParaRPr lang="pl-PL" sz="3600" b="1" dirty="0">
              <a:latin typeface="Bradley Hand ITC" pitchFamily="66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563888" y="5589240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.</a:t>
            </a:r>
            <a:endParaRPr lang="pl-PL" sz="2000" b="1" dirty="0"/>
          </a:p>
        </p:txBody>
      </p:sp>
    </p:spTree>
  </p:cSld>
  <p:clrMapOvr>
    <a:masterClrMapping/>
  </p:clrMapOvr>
  <p:transition spd="slow" advClick="0" advTm="573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91680" y="1124744"/>
            <a:ext cx="5760640" cy="496855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900" b="1" dirty="0" smtClean="0">
                <a:latin typeface="Bradley Hand ITC" pitchFamily="66" charset="0"/>
              </a:rPr>
              <a:t>P</a:t>
            </a:r>
            <a:r>
              <a:rPr lang="pl-PL" dirty="0" smtClean="0"/>
              <a:t>omieszczenia mieszkalne były najczęściej ułożone w jednym ciągu. Na </a:t>
            </a:r>
            <a:r>
              <a:rPr lang="pl-PL" b="1" dirty="0" smtClean="0"/>
              <a:t>frontowej ścianie </a:t>
            </a:r>
            <a:r>
              <a:rPr lang="pl-PL" dirty="0" smtClean="0"/>
              <a:t>budynku mieściło się </a:t>
            </a:r>
            <a:r>
              <a:rPr lang="pl-PL" b="1" dirty="0" smtClean="0"/>
              <a:t>wejście</a:t>
            </a:r>
            <a:r>
              <a:rPr lang="pl-PL" dirty="0" smtClean="0"/>
              <a:t> do chyży przez sień. Po jednej stronie znajdowały się pomieszczenia mieszkalne czyli </a:t>
            </a:r>
            <a:r>
              <a:rPr lang="pl-PL" b="1" dirty="0" smtClean="0"/>
              <a:t>izba </a:t>
            </a:r>
            <a:br>
              <a:rPr lang="pl-PL" b="1" dirty="0" smtClean="0"/>
            </a:br>
            <a:r>
              <a:rPr lang="pl-PL" b="1" dirty="0" smtClean="0"/>
              <a:t>z alkierzem</a:t>
            </a:r>
            <a:r>
              <a:rPr lang="pl-PL" dirty="0" smtClean="0"/>
              <a:t>, a po drugiej stronie znajdowała się </a:t>
            </a:r>
            <a:r>
              <a:rPr lang="pl-PL" b="1" dirty="0" smtClean="0"/>
              <a:t>stajnia i boisko</a:t>
            </a:r>
            <a:r>
              <a:rPr lang="pl-PL" dirty="0" smtClean="0"/>
              <a:t>, do których wchodziło się przez front budynku.</a:t>
            </a:r>
            <a:endParaRPr lang="pl-PL" dirty="0"/>
          </a:p>
        </p:txBody>
      </p:sp>
    </p:spTree>
  </p:cSld>
  <p:clrMapOvr>
    <a:masterClrMapping/>
  </p:clrMapOvr>
  <p:transition spd="slow" advClick="0" advTm="1209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8696536" cy="4896544"/>
          </a:xfrm>
        </p:spPr>
      </p:pic>
    </p:spTree>
  </p:cSld>
  <p:clrMapOvr>
    <a:masterClrMapping/>
  </p:clrMapOvr>
  <p:transition spd="slow" advClick="0" advTm="528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99992" y="908720"/>
            <a:ext cx="2530624" cy="4824536"/>
          </a:xfrm>
        </p:spPr>
        <p:txBody>
          <a:bodyPr vert="wordArtVert" numCol="1">
            <a:normAutofit/>
          </a:bodyPr>
          <a:lstStyle/>
          <a:p>
            <a:pPr algn="r"/>
            <a:r>
              <a:rPr lang="pl-PL" spc="-300" dirty="0" smtClean="0"/>
              <a:t>POWIAT</a:t>
            </a:r>
            <a:endParaRPr lang="pl-PL" spc="-300" dirty="0"/>
          </a:p>
        </p:txBody>
      </p:sp>
      <p:pic>
        <p:nvPicPr>
          <p:cNvPr id="4" name="Symbol zastępczy zawartości 3" descr="jasielski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476672"/>
            <a:ext cx="3384376" cy="5928494"/>
          </a:xfrm>
        </p:spPr>
      </p:pic>
      <p:sp>
        <p:nvSpPr>
          <p:cNvPr id="5" name="pole tekstowe 4"/>
          <p:cNvSpPr txBox="1"/>
          <p:nvPr/>
        </p:nvSpPr>
        <p:spPr>
          <a:xfrm>
            <a:off x="6516216" y="548680"/>
            <a:ext cx="823880" cy="691276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pl-PL" sz="3500" b="1" spc="-300" dirty="0" smtClean="0"/>
              <a:t>JASIELSKI</a:t>
            </a:r>
            <a:endParaRPr lang="pl-PL" sz="3500" b="1" spc="-300" dirty="0"/>
          </a:p>
        </p:txBody>
      </p:sp>
    </p:spTree>
  </p:cSld>
  <p:clrMapOvr>
    <a:masterClrMapping/>
  </p:clrMapOvr>
  <p:transition spd="slow" advClick="0" advTm="762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3648" y="908720"/>
            <a:ext cx="6264696" cy="5505475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5300" b="1" dirty="0" smtClean="0">
                <a:latin typeface="Bradley Hand ITC" pitchFamily="66" charset="0"/>
              </a:rPr>
              <a:t>W</a:t>
            </a:r>
            <a:r>
              <a:rPr lang="pl-PL" dirty="0" smtClean="0"/>
              <a:t>e wnętrzu chyży panował półmrok. Przez małe okna wpadało niewiele słońca. Jeszcze w okresie międzywojennym w tych budynkach znajdowały się tzw. „kurne piece” nieposiadające przewodów kominowych. Dym, który wydobywał się z pieca częściowo pozostawał w izbie, a reszta uchodziła przez otwór w powale lub przez uchylone drzwi do sieni. Piec był potężną budowlą z kamienia lub z gliny. Służył do ogrzewania pomieszczenia, sporządzania posiłków, a także jako miejsce do spania. Przy piecu znajdował się mały kojec dla drobiu zwany </a:t>
            </a:r>
            <a:r>
              <a:rPr lang="pl-PL" dirty="0" err="1" smtClean="0"/>
              <a:t>carok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ransition spd="slow" advClick="0" advTm="5281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5373216"/>
            <a:ext cx="7488832" cy="1143000"/>
          </a:xfrm>
        </p:spPr>
        <p:txBody>
          <a:bodyPr>
            <a:noAutofit/>
          </a:bodyPr>
          <a:lstStyle/>
          <a:p>
            <a:r>
              <a:rPr lang="pl-PL" sz="2400" b="1" dirty="0" err="1" smtClean="0">
                <a:latin typeface="Bradley Hand ITC" pitchFamily="66" charset="0"/>
              </a:rPr>
              <a:t>Wnetrze</a:t>
            </a:r>
            <a:r>
              <a:rPr lang="pl-PL" sz="2400" b="1" dirty="0" smtClean="0">
                <a:latin typeface="Bradley Hand ITC" pitchFamily="66" charset="0"/>
              </a:rPr>
              <a:t> </a:t>
            </a:r>
            <a:r>
              <a:rPr lang="pl-PL" sz="2400" b="1" dirty="0" err="1" smtClean="0">
                <a:latin typeface="Bradley Hand ITC" pitchFamily="66" charset="0"/>
              </a:rPr>
              <a:t>chyzy</a:t>
            </a:r>
            <a:r>
              <a:rPr lang="pl-PL" sz="2400" b="1" dirty="0" smtClean="0">
                <a:latin typeface="Bradley Hand ITC" pitchFamily="66" charset="0"/>
              </a:rPr>
              <a:t> łemkowskiej – </a:t>
            </a:r>
            <a:br>
              <a:rPr lang="pl-PL" sz="2400" b="1" dirty="0" smtClean="0">
                <a:latin typeface="Bradley Hand ITC" pitchFamily="66" charset="0"/>
              </a:rPr>
            </a:br>
            <a:r>
              <a:rPr lang="pl-PL" sz="2400" b="1" dirty="0" smtClean="0">
                <a:latin typeface="Bradley Hand ITC" pitchFamily="66" charset="0"/>
              </a:rPr>
              <a:t>Muzeum Kultury Łemkowskiej </a:t>
            </a:r>
            <a:br>
              <a:rPr lang="pl-PL" sz="2400" b="1" dirty="0" smtClean="0">
                <a:latin typeface="Bradley Hand ITC" pitchFamily="66" charset="0"/>
              </a:rPr>
            </a:br>
            <a:r>
              <a:rPr lang="pl-PL" sz="2400" b="1" dirty="0" smtClean="0">
                <a:latin typeface="Bradley Hand ITC" pitchFamily="66" charset="0"/>
              </a:rPr>
              <a:t>w Zyndranowej</a:t>
            </a:r>
            <a:endParaRPr lang="pl-PL" sz="2400" b="1" dirty="0">
              <a:latin typeface="Bradley Hand ITC" pitchFamily="66" charset="0"/>
            </a:endParaRPr>
          </a:p>
        </p:txBody>
      </p:sp>
      <p:pic>
        <p:nvPicPr>
          <p:cNvPr id="6" name="Symbol zastępczy zawartości 5" descr="Zyndranowa (41)-8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620688"/>
            <a:ext cx="6257669" cy="4693252"/>
          </a:xfrm>
        </p:spPr>
      </p:pic>
      <p:sp>
        <p:nvSpPr>
          <p:cNvPr id="4" name="pole tekstowe 3"/>
          <p:cNvSpPr txBox="1"/>
          <p:nvPr/>
        </p:nvSpPr>
        <p:spPr>
          <a:xfrm>
            <a:off x="4427984" y="52292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.</a:t>
            </a:r>
            <a:endParaRPr lang="pl-PL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275856" y="537321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</p:spTree>
    <p:custDataLst>
      <p:tags r:id="rId1"/>
    </p:custDataLst>
  </p:cSld>
  <p:clrMapOvr>
    <a:masterClrMapping/>
  </p:clrMapOvr>
  <p:transition spd="slow" advClick="0" advTm="848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35696" y="1052736"/>
            <a:ext cx="5410944" cy="485313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5800" b="1" dirty="0" smtClean="0">
                <a:latin typeface="Bradley Hand ITC" pitchFamily="66" charset="0"/>
              </a:rPr>
              <a:t>P</a:t>
            </a:r>
            <a:r>
              <a:rPr lang="pl-PL" dirty="0" smtClean="0"/>
              <a:t>o przeciwnej stronie pieca stał stół nad którym wieszano </a:t>
            </a:r>
            <a:r>
              <a:rPr lang="pl-PL" b="1" dirty="0" smtClean="0"/>
              <a:t>ikony.</a:t>
            </a:r>
            <a:r>
              <a:rPr lang="pl-PL" dirty="0" smtClean="0"/>
              <a:t> Przy stole do ścian przymocowywano dwie nieruchome ławy. Po przeciwnej stronie stołu, w drugim kącie znajdowało się krótkie i szerokie łóżko na wysokich nogach. Przedmioty codziennego użytku umieszczano na półce przymocowanej do ściany zwanej </a:t>
            </a:r>
            <a:r>
              <a:rPr lang="pl-PL" b="1" dirty="0" err="1" smtClean="0"/>
              <a:t>podyszorem</a:t>
            </a:r>
            <a:r>
              <a:rPr lang="pl-PL" dirty="0" smtClean="0"/>
              <a:t>. Codzienny strój wisiał na żerdkach u powały natomiast stroje świąteczne przechowywano w skrzyniach w alkierzu. </a:t>
            </a:r>
            <a:endParaRPr lang="pl-PL" dirty="0"/>
          </a:p>
        </p:txBody>
      </p:sp>
    </p:spTree>
  </p:cSld>
  <p:clrMapOvr>
    <a:masterClrMapping/>
  </p:clrMapOvr>
  <p:transition spd="slow" advClick="0" advTm="4264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5301208"/>
            <a:ext cx="4896544" cy="1143000"/>
          </a:xfrm>
        </p:spPr>
        <p:txBody>
          <a:bodyPr>
            <a:normAutofit fontScale="90000"/>
          </a:bodyPr>
          <a:lstStyle/>
          <a:p>
            <a:r>
              <a:rPr lang="pl-PL" sz="2400" b="1" dirty="0" err="1" smtClean="0">
                <a:latin typeface="Bradley Hand ITC" pitchFamily="66" charset="0"/>
              </a:rPr>
              <a:t>Wnetrze</a:t>
            </a:r>
            <a:r>
              <a:rPr lang="pl-PL" sz="2400" b="1" dirty="0" smtClean="0">
                <a:latin typeface="Bradley Hand ITC" pitchFamily="66" charset="0"/>
              </a:rPr>
              <a:t> </a:t>
            </a:r>
            <a:r>
              <a:rPr lang="pl-PL" sz="2400" b="1" dirty="0" err="1" smtClean="0">
                <a:latin typeface="Bradley Hand ITC" pitchFamily="66" charset="0"/>
              </a:rPr>
              <a:t>chyzy</a:t>
            </a:r>
            <a:r>
              <a:rPr lang="pl-PL" sz="2400" b="1" dirty="0" smtClean="0">
                <a:latin typeface="Bradley Hand ITC" pitchFamily="66" charset="0"/>
              </a:rPr>
              <a:t> łemkowskiej – </a:t>
            </a:r>
            <a:br>
              <a:rPr lang="pl-PL" sz="2400" b="1" dirty="0" smtClean="0">
                <a:latin typeface="Bradley Hand ITC" pitchFamily="66" charset="0"/>
              </a:rPr>
            </a:br>
            <a:r>
              <a:rPr lang="pl-PL" sz="2400" b="1" dirty="0" smtClean="0">
                <a:latin typeface="Bradley Hand ITC" pitchFamily="66" charset="0"/>
              </a:rPr>
              <a:t>Muzeum Kultury Łemkowskiej </a:t>
            </a:r>
            <a:br>
              <a:rPr lang="pl-PL" sz="2400" b="1" dirty="0" smtClean="0">
                <a:latin typeface="Bradley Hand ITC" pitchFamily="66" charset="0"/>
              </a:rPr>
            </a:br>
            <a:r>
              <a:rPr lang="pl-PL" sz="2400" b="1" dirty="0" smtClean="0">
                <a:latin typeface="Bradley Hand ITC" pitchFamily="66" charset="0"/>
              </a:rPr>
              <a:t>w Zyndranowej</a:t>
            </a:r>
            <a:endParaRPr lang="pl-PL" sz="2400" dirty="0"/>
          </a:p>
        </p:txBody>
      </p:sp>
      <p:pic>
        <p:nvPicPr>
          <p:cNvPr id="4" name="Symbol zastępczy zawartości 3" descr="Zyndranowa (40)-8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980728"/>
            <a:ext cx="4104456" cy="4104456"/>
          </a:xfrm>
        </p:spPr>
      </p:pic>
      <p:sp>
        <p:nvSpPr>
          <p:cNvPr id="5" name="pole tekstowe 4"/>
          <p:cNvSpPr txBox="1"/>
          <p:nvPr/>
        </p:nvSpPr>
        <p:spPr>
          <a:xfrm>
            <a:off x="3347864" y="537321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427984" y="515719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.</a:t>
            </a:r>
            <a:endParaRPr lang="pl-PL" b="1" dirty="0"/>
          </a:p>
        </p:txBody>
      </p:sp>
    </p:spTree>
  </p:cSld>
  <p:clrMapOvr>
    <a:masterClrMapping/>
  </p:clrMapOvr>
  <p:transition spd="slow" advClick="0" advTm="590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9672" y="1340768"/>
            <a:ext cx="5904656" cy="3528392"/>
          </a:xfrm>
        </p:spPr>
        <p:txBody>
          <a:bodyPr>
            <a:normAutofit/>
          </a:bodyPr>
          <a:lstStyle/>
          <a:p>
            <a:r>
              <a:rPr lang="pl-PL" b="1" dirty="0" smtClean="0">
                <a:latin typeface="Bradley Hand ITC" pitchFamily="66" charset="0"/>
              </a:rPr>
              <a:t>Muzeum Kultury Łemkowskiej </a:t>
            </a:r>
            <a:br>
              <a:rPr lang="pl-PL" b="1" dirty="0" smtClean="0">
                <a:latin typeface="Bradley Hand ITC" pitchFamily="66" charset="0"/>
              </a:rPr>
            </a:br>
            <a:r>
              <a:rPr lang="pl-PL" b="1" dirty="0" smtClean="0">
                <a:latin typeface="Bradley Hand ITC" pitchFamily="66" charset="0"/>
              </a:rPr>
              <a:t>w Zyndranowej</a:t>
            </a:r>
            <a:endParaRPr lang="pl-PL" b="1" dirty="0">
              <a:latin typeface="Bradley Hand ITC" pitchFamily="66" charset="0"/>
            </a:endParaRPr>
          </a:p>
        </p:txBody>
      </p:sp>
    </p:spTree>
  </p:cSld>
  <p:clrMapOvr>
    <a:masterClrMapping/>
  </p:clrMapOvr>
  <p:transition spd="slow" advClick="0" advTm="476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2" calcmode="lin" valueType="num">
                                      <p:cBhvr override="childStyl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STA600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1340768"/>
            <a:ext cx="5759350" cy="4320480"/>
          </a:xfrm>
        </p:spPr>
      </p:pic>
      <p:pic>
        <p:nvPicPr>
          <p:cNvPr id="13" name="Symbol zastępczy zawartości 3" descr="STA60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479" y="1320060"/>
            <a:ext cx="5715041" cy="4394956"/>
          </a:xfrm>
          <a:prstGeom prst="rect">
            <a:avLst/>
          </a:prstGeom>
        </p:spPr>
      </p:pic>
      <p:pic>
        <p:nvPicPr>
          <p:cNvPr id="14" name="Symbol zastępczy zawartości 3" descr="STA60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14480" y="1357868"/>
            <a:ext cx="5737839" cy="4303380"/>
          </a:xfrm>
          <a:prstGeom prst="rect">
            <a:avLst/>
          </a:prstGeom>
        </p:spPr>
      </p:pic>
      <p:pic>
        <p:nvPicPr>
          <p:cNvPr id="15" name="Symbol zastępczy zawartości 3" descr="STA600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3042" y="1411448"/>
            <a:ext cx="5809279" cy="4249802"/>
          </a:xfrm>
          <a:prstGeom prst="rect">
            <a:avLst/>
          </a:prstGeom>
        </p:spPr>
      </p:pic>
      <p:pic>
        <p:nvPicPr>
          <p:cNvPr id="16" name="Symbol zastępczy zawartości 3" descr="STA600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43042" y="1285860"/>
            <a:ext cx="5786478" cy="4357718"/>
          </a:xfrm>
          <a:prstGeom prst="rect">
            <a:avLst/>
          </a:prstGeom>
        </p:spPr>
      </p:pic>
      <p:pic>
        <p:nvPicPr>
          <p:cNvPr id="17" name="Symbol zastępczy zawartości 3" descr="STA600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43042" y="1285860"/>
            <a:ext cx="5786477" cy="4429156"/>
          </a:xfrm>
          <a:prstGeom prst="rect">
            <a:avLst/>
          </a:prstGeom>
        </p:spPr>
      </p:pic>
      <p:pic>
        <p:nvPicPr>
          <p:cNvPr id="18" name="Symbol zastępczy zawartości 3" descr="STA6002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00166" y="1285860"/>
            <a:ext cx="5929354" cy="4446826"/>
          </a:xfrm>
          <a:prstGeom prst="rect">
            <a:avLst/>
          </a:prstGeom>
        </p:spPr>
      </p:pic>
      <p:pic>
        <p:nvPicPr>
          <p:cNvPr id="19" name="Symbol zastępczy zawartości 4" descr="STA6001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00167" y="1285860"/>
            <a:ext cx="5929353" cy="4428414"/>
          </a:xfrm>
          <a:prstGeom prst="rect">
            <a:avLst/>
          </a:prstGeom>
        </p:spPr>
      </p:pic>
      <p:pic>
        <p:nvPicPr>
          <p:cNvPr id="20" name="Symbol zastępczy zawartości 3" descr="STA6002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50159" y="1285860"/>
            <a:ext cx="5979361" cy="45349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3171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925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925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192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192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0"/>
                            </p:stCondLst>
                            <p:childTnLst>
                              <p:par>
                                <p:cTn id="5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0"/>
                            </p:stCondLst>
                            <p:childTnLst>
                              <p:par>
                                <p:cTn id="5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835696" y="2420888"/>
            <a:ext cx="5256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 smtClean="0">
                <a:latin typeface="Bradley Hand ITC" pitchFamily="66" charset="0"/>
              </a:rPr>
              <a:t>Religia</a:t>
            </a:r>
            <a:endParaRPr lang="pl-PL" sz="9600" b="1" dirty="0">
              <a:latin typeface="Bradley Hand ITC" pitchFamily="66" charset="0"/>
            </a:endParaRPr>
          </a:p>
        </p:txBody>
      </p:sp>
    </p:spTree>
  </p:cSld>
  <p:clrMapOvr>
    <a:masterClrMapping/>
  </p:clrMapOvr>
  <p:transition spd="slow" advClick="0" advTm="564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2" calcmode="lin" valueType="num">
                                      <p:cBhvr override="childStyl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3648" y="1052736"/>
            <a:ext cx="6275040" cy="506916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pl-PL" sz="4000" b="1" dirty="0" smtClean="0"/>
              <a:t>	</a:t>
            </a:r>
            <a:r>
              <a:rPr lang="pl-PL" sz="4000" b="1" dirty="0" smtClean="0">
                <a:latin typeface="Bradley Hand ITC" pitchFamily="66" charset="0"/>
              </a:rPr>
              <a:t>Łemkowie </a:t>
            </a:r>
            <a:r>
              <a:rPr lang="pl-PL" dirty="0" smtClean="0"/>
              <a:t>pierwotnie byli wyznawcami </a:t>
            </a:r>
            <a:r>
              <a:rPr lang="pl-PL" b="1" dirty="0" smtClean="0"/>
              <a:t>prawosławia</a:t>
            </a:r>
            <a:r>
              <a:rPr lang="pl-PL" dirty="0" smtClean="0"/>
              <a:t>. Łemkowszczyzna wchodziła w skład prawosławnej eparchii przemyskiej. Po przyjęciu przez biskupów przemyskich w XVII w. unii brzeskiej cerkiew prawosławna tych terenów przekształciła się w </a:t>
            </a:r>
            <a:r>
              <a:rPr lang="pl-PL" b="1" dirty="0" smtClean="0"/>
              <a:t>cerkiew grekokatolicką</a:t>
            </a:r>
            <a:r>
              <a:rPr lang="pl-PL" dirty="0" smtClean="0"/>
              <a:t>. Taki stan przetrwał do tzw. schizmy tylawskiej w latach </a:t>
            </a:r>
            <a:r>
              <a:rPr lang="pl-PL" b="1" dirty="0" smtClean="0"/>
              <a:t>1926-1934 </a:t>
            </a:r>
            <a:r>
              <a:rPr lang="pl-PL" dirty="0" smtClean="0"/>
              <a:t>kiedy ok. 18 tys. Łemków zwłaszcza z zachodniej Łemkowszczyzny powróciło do </a:t>
            </a:r>
            <a:r>
              <a:rPr lang="pl-PL" b="1" dirty="0" smtClean="0"/>
              <a:t>prawosławia</a:t>
            </a:r>
            <a:r>
              <a:rPr lang="pl-PL" dirty="0" smtClean="0"/>
              <a:t>. Po II wojnie światowej nastąpiła kolejna fala przejść Łemków na prawosławie. Wiązało się to z faktyczną </a:t>
            </a:r>
            <a:r>
              <a:rPr lang="pl-PL" b="1" dirty="0" smtClean="0"/>
              <a:t>delegalizacją Kościoła grekokatolickiego. </a:t>
            </a:r>
          </a:p>
        </p:txBody>
      </p:sp>
    </p:spTree>
  </p:cSld>
  <p:clrMapOvr>
    <a:masterClrMapping/>
  </p:clrMapOvr>
  <p:transition spd="slow" advClick="0" advTm="2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63688" y="1340768"/>
            <a:ext cx="5400600" cy="432048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900" b="1" dirty="0" smtClean="0">
                <a:latin typeface="Bradley Hand ITC" pitchFamily="66" charset="0"/>
              </a:rPr>
              <a:t>O</a:t>
            </a:r>
            <a:r>
              <a:rPr lang="pl-PL" dirty="0" smtClean="0"/>
              <a:t>becnie</a:t>
            </a:r>
            <a:r>
              <a:rPr lang="pl-PL" b="1" dirty="0" smtClean="0"/>
              <a:t> </a:t>
            </a:r>
            <a:r>
              <a:rPr lang="pl-PL" dirty="0" smtClean="0"/>
              <a:t>utrzymuje się podział religijny wśród Łemków związany z kwestią poczucia świadomości narodowej: wśród Łemków mających poczucie przynależności do odrębnego narodu przeważa </a:t>
            </a:r>
            <a:r>
              <a:rPr lang="pl-PL" b="1" dirty="0" smtClean="0"/>
              <a:t>prawosławie</a:t>
            </a:r>
            <a:r>
              <a:rPr lang="pl-PL" dirty="0" smtClean="0"/>
              <a:t> zaś wśród Łemków o orientacji ukraińskiej – </a:t>
            </a:r>
            <a:r>
              <a:rPr lang="pl-PL" b="1" dirty="0" err="1" smtClean="0"/>
              <a:t>grekokatolicyzm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</p:spTree>
  </p:cSld>
  <p:clrMapOvr>
    <a:masterClrMapping/>
  </p:clrMapOvr>
  <p:transition spd="slow" advClick="0" advTm="1006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259632" y="1628800"/>
            <a:ext cx="66967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latin typeface="Bradley Hand ITC" pitchFamily="66" charset="0"/>
              </a:rPr>
              <a:t>Niektóre z </a:t>
            </a:r>
            <a:r>
              <a:rPr lang="pl-PL" sz="4000" b="1" dirty="0" err="1" smtClean="0">
                <a:latin typeface="Bradley Hand ITC" pitchFamily="66" charset="0"/>
              </a:rPr>
              <a:t>miejscowosci</a:t>
            </a:r>
            <a:r>
              <a:rPr lang="pl-PL" sz="4000" b="1" dirty="0" smtClean="0">
                <a:latin typeface="Bradley Hand ITC" pitchFamily="66" charset="0"/>
              </a:rPr>
              <a:t> powiatu jasielskiego,</a:t>
            </a:r>
          </a:p>
          <a:p>
            <a:pPr algn="ctr"/>
            <a:r>
              <a:rPr lang="pl-PL" sz="4000" b="1" dirty="0" smtClean="0">
                <a:latin typeface="Bradley Hand ITC" pitchFamily="66" charset="0"/>
              </a:rPr>
              <a:t> w których </a:t>
            </a:r>
            <a:br>
              <a:rPr lang="pl-PL" sz="4000" b="1" dirty="0" smtClean="0">
                <a:latin typeface="Bradley Hand ITC" pitchFamily="66" charset="0"/>
              </a:rPr>
            </a:br>
            <a:r>
              <a:rPr lang="pl-PL" sz="4000" b="1" dirty="0" smtClean="0">
                <a:latin typeface="Bradley Hand ITC" pitchFamily="66" charset="0"/>
              </a:rPr>
              <a:t>przed 1945 r. </a:t>
            </a:r>
            <a:r>
              <a:rPr lang="pl-PL" sz="4000" b="1" dirty="0" err="1" smtClean="0">
                <a:latin typeface="Bradley Hand ITC" pitchFamily="66" charset="0"/>
              </a:rPr>
              <a:t>wiekszosc</a:t>
            </a:r>
            <a:r>
              <a:rPr lang="pl-PL" sz="4000" b="1" dirty="0" smtClean="0">
                <a:latin typeface="Bradley Hand ITC" pitchFamily="66" charset="0"/>
              </a:rPr>
              <a:t> </a:t>
            </a:r>
            <a:r>
              <a:rPr lang="pl-PL" sz="4000" b="1" dirty="0" err="1" smtClean="0">
                <a:latin typeface="Bradley Hand ITC" pitchFamily="66" charset="0"/>
              </a:rPr>
              <a:t>mieszkanców</a:t>
            </a:r>
            <a:r>
              <a:rPr lang="pl-PL" sz="4000" b="1" dirty="0" smtClean="0">
                <a:latin typeface="Bradley Hand ITC" pitchFamily="66" charset="0"/>
              </a:rPr>
              <a:t> stanowiła </a:t>
            </a:r>
            <a:br>
              <a:rPr lang="pl-PL" sz="4000" b="1" dirty="0" smtClean="0">
                <a:latin typeface="Bradley Hand ITC" pitchFamily="66" charset="0"/>
              </a:rPr>
            </a:br>
            <a:r>
              <a:rPr lang="pl-PL" sz="4000" b="1" dirty="0" err="1" smtClean="0">
                <a:latin typeface="Bradley Hand ITC" pitchFamily="66" charset="0"/>
              </a:rPr>
              <a:t>ludnosc</a:t>
            </a:r>
            <a:r>
              <a:rPr lang="pl-PL" sz="4000" b="1" dirty="0" smtClean="0">
                <a:latin typeface="Bradley Hand ITC" pitchFamily="66" charset="0"/>
              </a:rPr>
              <a:t> łemkowska</a:t>
            </a:r>
            <a:endParaRPr lang="pl-PL" sz="4000" b="1" dirty="0">
              <a:latin typeface="Bradley Hand ITC" pitchFamily="66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588224" y="148478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732240" y="335699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    ,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923928" y="40050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779912" y="4581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   ,</a:t>
            </a:r>
            <a:endParaRPr lang="pl-PL" b="1" dirty="0"/>
          </a:p>
        </p:txBody>
      </p:sp>
    </p:spTree>
    <p:custDataLst>
      <p:tags r:id="rId1"/>
    </p:custDataLst>
  </p:cSld>
  <p:clrMapOvr>
    <a:masterClrMapping/>
  </p:clrMapOvr>
  <p:transition spd="slow" advClick="0" advTm="2792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700808"/>
            <a:ext cx="7920880" cy="3528392"/>
          </a:xfrm>
        </p:spPr>
        <p:txBody>
          <a:bodyPr>
            <a:normAutofit/>
          </a:bodyPr>
          <a:lstStyle/>
          <a:p>
            <a:r>
              <a:rPr lang="pl-PL" sz="7000" b="1" dirty="0" smtClean="0">
                <a:latin typeface="Bradley Hand ITC" pitchFamily="66" charset="0"/>
              </a:rPr>
              <a:t>ŁEMKOWIE,</a:t>
            </a:r>
            <a:r>
              <a:rPr lang="pl-PL" dirty="0" smtClean="0">
                <a:latin typeface="Bradley Hand ITC" pitchFamily="66" charset="0"/>
              </a:rPr>
              <a:t/>
            </a:r>
            <a:br>
              <a:rPr lang="pl-PL" dirty="0" smtClean="0">
                <a:latin typeface="Bradley Hand ITC" pitchFamily="66" charset="0"/>
              </a:rPr>
            </a:br>
            <a:r>
              <a:rPr lang="pl-PL" dirty="0" smtClean="0">
                <a:latin typeface="Bradley Hand ITC" pitchFamily="66" charset="0"/>
              </a:rPr>
              <a:t>czyli</a:t>
            </a:r>
            <a:br>
              <a:rPr lang="pl-PL" dirty="0" smtClean="0">
                <a:latin typeface="Bradley Hand ITC" pitchFamily="66" charset="0"/>
              </a:rPr>
            </a:br>
            <a:r>
              <a:rPr lang="pl-PL" sz="7000" b="1" dirty="0" smtClean="0">
                <a:latin typeface="Bradley Hand ITC" pitchFamily="66" charset="0"/>
              </a:rPr>
              <a:t>RUSINI </a:t>
            </a:r>
            <a:endParaRPr lang="pl-PL" sz="7000" b="1" dirty="0">
              <a:latin typeface="Bradley Hand ITC" pitchFamily="66" charset="0"/>
            </a:endParaRPr>
          </a:p>
        </p:txBody>
      </p:sp>
    </p:spTree>
  </p:cSld>
  <p:clrMapOvr>
    <a:masterClrMapping/>
  </p:clrMapOvr>
  <p:transition spd="slow" advClick="0" advTm="461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2" calcmode="lin" valueType="num">
                                      <p:cBhvr override="childStyl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olina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132856"/>
            <a:ext cx="3960440" cy="266429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940152" y="2564904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 smtClean="0">
                <a:latin typeface="Bradley Hand ITC" pitchFamily="66" charset="0"/>
              </a:rPr>
              <a:t>Desznica</a:t>
            </a:r>
          </a:p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004048" y="836712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 err="1" smtClean="0">
                <a:latin typeface="Bradley Hand ITC" pitchFamily="66" charset="0"/>
              </a:rPr>
              <a:t>Hałbów</a:t>
            </a:r>
            <a:endParaRPr lang="pl-PL" sz="3000" b="1" dirty="0">
              <a:latin typeface="Bradley Hand ITC" pitchFamily="66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56176" y="3789040"/>
            <a:ext cx="180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 err="1" smtClean="0">
                <a:latin typeface="Bradley Hand ITC" pitchFamily="66" charset="0"/>
              </a:rPr>
              <a:t>Kotan</a:t>
            </a:r>
            <a:endParaRPr lang="pl-PL" sz="3000" b="1" dirty="0">
              <a:latin typeface="Bradley Hand ITC" pitchFamily="66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508104" y="5517232"/>
            <a:ext cx="2088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 smtClean="0">
                <a:latin typeface="Bradley Hand ITC" pitchFamily="66" charset="0"/>
              </a:rPr>
              <a:t>Krempna</a:t>
            </a:r>
            <a:endParaRPr lang="pl-PL" sz="3000" b="1" dirty="0">
              <a:latin typeface="Bradley Hand ITC" pitchFamily="66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516216" y="1412776"/>
            <a:ext cx="1656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 smtClean="0">
                <a:latin typeface="Bradley Hand ITC" pitchFamily="66" charset="0"/>
              </a:rPr>
              <a:t>Polany</a:t>
            </a:r>
            <a:endParaRPr lang="pl-PL" sz="3000" b="1" dirty="0">
              <a:latin typeface="Bradley Hand ITC" pitchFamily="66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691680" y="1268760"/>
            <a:ext cx="3528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 err="1" smtClean="0">
                <a:latin typeface="Bradley Hand ITC" pitchFamily="66" charset="0"/>
              </a:rPr>
              <a:t>Swiatkowa</a:t>
            </a:r>
            <a:r>
              <a:rPr lang="pl-PL" sz="3000" b="1" dirty="0" smtClean="0">
                <a:latin typeface="Bradley Hand ITC" pitchFamily="66" charset="0"/>
              </a:rPr>
              <a:t> Mała</a:t>
            </a:r>
            <a:endParaRPr lang="pl-PL" sz="3000" b="1" dirty="0">
              <a:latin typeface="Bradley Hand ITC" pitchFamily="66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123728" y="5013176"/>
            <a:ext cx="3312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 err="1" smtClean="0">
                <a:latin typeface="Bradley Hand ITC" pitchFamily="66" charset="0"/>
              </a:rPr>
              <a:t>Swiatkowa</a:t>
            </a:r>
            <a:r>
              <a:rPr lang="pl-PL" sz="3000" b="1" dirty="0" smtClean="0">
                <a:latin typeface="Bradley Hand ITC" pitchFamily="66" charset="0"/>
              </a:rPr>
              <a:t> Wielka</a:t>
            </a:r>
            <a:endParaRPr lang="pl-PL" sz="3000" b="1" dirty="0">
              <a:latin typeface="Bradley Hand ITC" pitchFamily="66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835696" y="105273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cxnSp>
        <p:nvCxnSpPr>
          <p:cNvPr id="16" name="Łącznik prosty 15"/>
          <p:cNvCxnSpPr/>
          <p:nvPr/>
        </p:nvCxnSpPr>
        <p:spPr>
          <a:xfrm flipH="1">
            <a:off x="2555776" y="1628800"/>
            <a:ext cx="72008" cy="7200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7020272" y="36450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2267744" y="479715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cxnSp>
        <p:nvCxnSpPr>
          <p:cNvPr id="20" name="Łącznik prosty 19"/>
          <p:cNvCxnSpPr/>
          <p:nvPr/>
        </p:nvCxnSpPr>
        <p:spPr>
          <a:xfrm flipV="1">
            <a:off x="2987824" y="5373216"/>
            <a:ext cx="72008" cy="72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815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txBody>
          <a:bodyPr>
            <a:noAutofit/>
          </a:bodyPr>
          <a:lstStyle/>
          <a:p>
            <a:r>
              <a:rPr lang="pl-PL" sz="7000" b="1" dirty="0" smtClean="0">
                <a:latin typeface="Bradley Hand ITC" pitchFamily="66" charset="0"/>
              </a:rPr>
              <a:t>DESZNICA</a:t>
            </a:r>
            <a:endParaRPr lang="pl-PL" sz="7000" b="1" dirty="0">
              <a:latin typeface="Bradley Hand ITC" pitchFamily="66" charset="0"/>
            </a:endParaRPr>
          </a:p>
        </p:txBody>
      </p:sp>
    </p:spTree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2" calcmode="lin" valueType="num">
                                      <p:cBhvr override="childStyl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6" y="5157192"/>
            <a:ext cx="5544616" cy="1143000"/>
          </a:xfrm>
        </p:spPr>
        <p:txBody>
          <a:bodyPr>
            <a:noAutofit/>
          </a:bodyPr>
          <a:lstStyle/>
          <a:p>
            <a:r>
              <a:rPr lang="pl-PL" sz="3000" b="1" dirty="0" smtClean="0">
                <a:latin typeface="Bradley Hand ITC" pitchFamily="66" charset="0"/>
              </a:rPr>
              <a:t>Cerkiew, obecnie </a:t>
            </a:r>
            <a:r>
              <a:rPr lang="pl-PL" sz="3000" b="1" dirty="0" err="1" smtClean="0">
                <a:latin typeface="Bradley Hand ITC" pitchFamily="66" charset="0"/>
              </a:rPr>
              <a:t>kosciół</a:t>
            </a:r>
            <a:r>
              <a:rPr lang="pl-PL" sz="3000" b="1" dirty="0" smtClean="0">
                <a:latin typeface="Bradley Hand ITC" pitchFamily="66" charset="0"/>
              </a:rPr>
              <a:t> rzymskokatolicki </a:t>
            </a:r>
            <a:br>
              <a:rPr lang="pl-PL" sz="3000" b="1" dirty="0" smtClean="0">
                <a:latin typeface="Bradley Hand ITC" pitchFamily="66" charset="0"/>
              </a:rPr>
            </a:br>
            <a:r>
              <a:rPr lang="pl-PL" sz="3000" b="1" dirty="0" smtClean="0">
                <a:latin typeface="Bradley Hand ITC" pitchFamily="66" charset="0"/>
              </a:rPr>
              <a:t>w Desznicy</a:t>
            </a:r>
            <a:endParaRPr lang="pl-PL" sz="30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1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692696"/>
            <a:ext cx="6048672" cy="4032448"/>
          </a:xfrm>
        </p:spPr>
      </p:pic>
      <p:cxnSp>
        <p:nvCxnSpPr>
          <p:cNvPr id="7" name="Łącznik prosty 6"/>
          <p:cNvCxnSpPr/>
          <p:nvPr/>
        </p:nvCxnSpPr>
        <p:spPr>
          <a:xfrm rot="-900000" flipH="1">
            <a:off x="6012160" y="5085184"/>
            <a:ext cx="72008" cy="36000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596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91680" y="1412776"/>
            <a:ext cx="5698976" cy="4752528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8600" dirty="0" smtClean="0">
                <a:latin typeface="Bradley Hand ITC" pitchFamily="66" charset="0"/>
              </a:rPr>
              <a:t>P</a:t>
            </a:r>
            <a:r>
              <a:rPr lang="pl-PL" sz="3600" dirty="0" smtClean="0"/>
              <a:t>ierwsze wzmianki o Desznicy pochodzą </a:t>
            </a:r>
            <a:br>
              <a:rPr lang="pl-PL" sz="3600" dirty="0" smtClean="0"/>
            </a:br>
            <a:r>
              <a:rPr lang="pl-PL" sz="3600" dirty="0" smtClean="0"/>
              <a:t>z 1560 r. i 1576 r., kiedy to </a:t>
            </a:r>
            <a:r>
              <a:rPr lang="pl-PL" sz="3600" b="1" dirty="0" smtClean="0"/>
              <a:t>król</a:t>
            </a:r>
            <a:r>
              <a:rPr lang="pl-PL" sz="3600" dirty="0" smtClean="0"/>
              <a:t> </a:t>
            </a:r>
            <a:r>
              <a:rPr lang="pl-PL" sz="3600" b="1" dirty="0" smtClean="0"/>
              <a:t>Stefan Batory</a:t>
            </a:r>
            <a:r>
              <a:rPr lang="pl-PL" sz="3600" dirty="0" smtClean="0"/>
              <a:t> potwierdził Mikołajowi i Markowi Stadnickim dwa przywileje odnoszące się do lokacji wsi na </a:t>
            </a:r>
            <a:r>
              <a:rPr lang="pl-PL" sz="3600" b="1" dirty="0" smtClean="0"/>
              <a:t>prawie wołoskim</a:t>
            </a:r>
            <a:r>
              <a:rPr lang="pl-PL" sz="3600" dirty="0" smtClean="0"/>
              <a:t>. Desznica była jedną ze wsi należących do </a:t>
            </a:r>
            <a:r>
              <a:rPr lang="pl-PL" sz="3600" b="1" dirty="0" smtClean="0"/>
              <a:t>„klucza” Stadnickich </a:t>
            </a:r>
            <a:r>
              <a:rPr lang="pl-PL" sz="3600" dirty="0" smtClean="0"/>
              <a:t>wraz </a:t>
            </a:r>
            <a:br>
              <a:rPr lang="pl-PL" sz="3600" dirty="0" smtClean="0"/>
            </a:br>
            <a:r>
              <a:rPr lang="pl-PL" sz="3600" dirty="0" smtClean="0"/>
              <a:t>z </a:t>
            </a:r>
            <a:r>
              <a:rPr lang="pl-PL" sz="3600" dirty="0" err="1" smtClean="0"/>
              <a:t>Myscową</a:t>
            </a:r>
            <a:r>
              <a:rPr lang="pl-PL" sz="3600" dirty="0" smtClean="0"/>
              <a:t>, Polanami, Olchowcem, </a:t>
            </a:r>
            <a:r>
              <a:rPr lang="pl-PL" sz="3600" dirty="0" err="1" smtClean="0"/>
              <a:t>Ciechanią</a:t>
            </a:r>
            <a:r>
              <a:rPr lang="pl-PL" sz="3600" dirty="0" smtClean="0"/>
              <a:t>, </a:t>
            </a:r>
            <a:r>
              <a:rPr lang="pl-PL" sz="3600" dirty="0" err="1" smtClean="0"/>
              <a:t>Żydowskiem</a:t>
            </a:r>
            <a:r>
              <a:rPr lang="pl-PL" sz="3600" dirty="0" smtClean="0"/>
              <a:t>, Krempną, </a:t>
            </a:r>
            <a:r>
              <a:rPr lang="pl-PL" sz="3600" dirty="0" err="1" smtClean="0"/>
              <a:t>Grabiem</a:t>
            </a:r>
            <a:r>
              <a:rPr lang="pl-PL" sz="3600" dirty="0" smtClean="0"/>
              <a:t>, Ożenną, </a:t>
            </a:r>
            <a:r>
              <a:rPr lang="pl-PL" sz="3600" dirty="0" err="1" smtClean="0"/>
              <a:t>Rozstajnem</a:t>
            </a:r>
            <a:r>
              <a:rPr lang="pl-PL" sz="3600" dirty="0" smtClean="0"/>
              <a:t>, Długiem, Nieznajową, Świątkową Małą, Jaworzem i Brzezową. </a:t>
            </a:r>
            <a:endParaRPr lang="pl-PL" sz="3600" dirty="0"/>
          </a:p>
        </p:txBody>
      </p:sp>
    </p:spTree>
  </p:cSld>
  <p:clrMapOvr>
    <a:masterClrMapping/>
  </p:clrMapOvr>
  <p:transition spd="slow" advClick="0" advTm="2165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63688" y="1196752"/>
            <a:ext cx="5770984" cy="4493096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dirty="0" smtClean="0"/>
              <a:t>	W </a:t>
            </a:r>
            <a:r>
              <a:rPr lang="pl-PL" b="1" dirty="0" smtClean="0"/>
              <a:t>1900 r</a:t>
            </a:r>
            <a:r>
              <a:rPr lang="pl-PL" dirty="0" smtClean="0"/>
              <a:t>. w Desznicy znajdowało się 88 gospodarstw, w których zamieszkiwały 473 osoby. Funkcjonowała tutaj szkoła czteroklasowa wybudowana w 1888 r., w której nauczano początkowo wyłącznie w </a:t>
            </a:r>
            <a:r>
              <a:rPr lang="pl-PL" b="1" dirty="0" smtClean="0"/>
              <a:t>języku łemkowskim</a:t>
            </a:r>
            <a:r>
              <a:rPr lang="pl-PL" dirty="0" smtClean="0"/>
              <a:t>,</a:t>
            </a:r>
            <a:br>
              <a:rPr lang="pl-PL" dirty="0" smtClean="0"/>
            </a:br>
            <a:r>
              <a:rPr lang="pl-PL" dirty="0" smtClean="0"/>
              <a:t>a w okresie międzywojennym w języku polskim</a:t>
            </a:r>
            <a:br>
              <a:rPr lang="pl-PL" dirty="0" smtClean="0"/>
            </a:br>
            <a:r>
              <a:rPr lang="pl-PL" dirty="0" smtClean="0"/>
              <a:t>i łemkowskim. W latach </a:t>
            </a:r>
            <a:r>
              <a:rPr lang="pl-PL" b="1" dirty="0" smtClean="0"/>
              <a:t>1896-1904 </a:t>
            </a:r>
            <a:r>
              <a:rPr lang="pl-PL" dirty="0" smtClean="0"/>
              <a:t>ważną inwestycją dla mieszkańców była </a:t>
            </a:r>
            <a:r>
              <a:rPr lang="pl-PL" b="1" dirty="0" smtClean="0"/>
              <a:t>budowa drogi</a:t>
            </a:r>
            <a:r>
              <a:rPr lang="pl-PL" dirty="0" smtClean="0"/>
              <a:t> łączącej Kąty ze Świątkową przez Desznicę. </a:t>
            </a:r>
            <a:endParaRPr lang="pl-PL" dirty="0"/>
          </a:p>
        </p:txBody>
      </p:sp>
      <p:pic>
        <p:nvPicPr>
          <p:cNvPr id="4" name="Symbol zastępczy zawartości 3" descr="soltysroku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3" y="1000108"/>
            <a:ext cx="6000792" cy="45005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971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7624" y="836712"/>
            <a:ext cx="6696744" cy="49251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2400" dirty="0" smtClean="0"/>
              <a:t>	</a:t>
            </a:r>
            <a:r>
              <a:rPr lang="pl-PL" sz="4500" b="1" dirty="0" smtClean="0">
                <a:latin typeface="Bradley Hand ITC" pitchFamily="66" charset="0"/>
              </a:rPr>
              <a:t>J</a:t>
            </a:r>
            <a:r>
              <a:rPr lang="pl-PL" sz="2400" dirty="0" smtClean="0"/>
              <a:t>esień </a:t>
            </a:r>
            <a:r>
              <a:rPr lang="pl-PL" sz="2400" b="1" dirty="0" smtClean="0"/>
              <a:t>1914 r.</a:t>
            </a:r>
            <a:r>
              <a:rPr lang="pl-PL" sz="2400" dirty="0" smtClean="0"/>
              <a:t> i początek </a:t>
            </a:r>
            <a:r>
              <a:rPr lang="pl-PL" sz="2400" b="1" dirty="0" smtClean="0"/>
              <a:t>I wojny światowej </a:t>
            </a:r>
            <a:r>
              <a:rPr lang="pl-PL" sz="2400" dirty="0" smtClean="0"/>
              <a:t>to czas aresztowań kilku mieszkańców wsi i wywózki do obozu w </a:t>
            </a:r>
            <a:r>
              <a:rPr lang="pl-PL" sz="2400" b="1" dirty="0" err="1" smtClean="0"/>
              <a:t>Tallerhoffie</a:t>
            </a:r>
            <a:r>
              <a:rPr lang="pl-PL" sz="2400" b="1" dirty="0" smtClean="0"/>
              <a:t> w Styrii w Austrii. </a:t>
            </a:r>
            <a:r>
              <a:rPr lang="pl-PL" sz="2400" dirty="0" smtClean="0"/>
              <a:t>Zginął tam  m.in</a:t>
            </a:r>
            <a:r>
              <a:rPr lang="pl-PL" sz="2400" b="1" dirty="0" smtClean="0"/>
              <a:t>. ks. Aleksander </a:t>
            </a:r>
            <a:r>
              <a:rPr lang="pl-PL" sz="2400" b="1" dirty="0" err="1" smtClean="0"/>
              <a:t>Silecki</a:t>
            </a:r>
            <a:r>
              <a:rPr lang="pl-PL" sz="2400" dirty="0" smtClean="0"/>
              <a:t>.</a:t>
            </a:r>
          </a:p>
          <a:p>
            <a:pPr algn="ctr">
              <a:buNone/>
            </a:pPr>
            <a:r>
              <a:rPr lang="pl-PL" sz="2400" dirty="0" smtClean="0"/>
              <a:t> Jak pisze </a:t>
            </a:r>
            <a:r>
              <a:rPr lang="pl-PL" sz="2400" b="1" dirty="0" smtClean="0"/>
              <a:t>ks. Stanisław </a:t>
            </a:r>
            <a:r>
              <a:rPr lang="pl-PL" sz="2400" b="1" dirty="0" err="1" smtClean="0"/>
              <a:t>Szalasz</a:t>
            </a:r>
            <a:r>
              <a:rPr lang="pl-PL" sz="2400" b="1" dirty="0" smtClean="0"/>
              <a:t>: </a:t>
            </a:r>
            <a:r>
              <a:rPr lang="pl-PL" sz="2400" dirty="0" smtClean="0"/>
              <a:t>„</a:t>
            </a:r>
            <a:r>
              <a:rPr lang="pl-PL" sz="2400" i="1" dirty="0" smtClean="0"/>
              <a:t>Komenda wojsk austriackich chciała zrzucić z siebie odpowiedzialność za porażki na froncie składając winę na zdradę. W dekanacie dukielskim aresztowano wszystkich księży z wyjątkiem księży - Ukraińców. Pierwszego aresztowano o. Aleksandra </a:t>
            </a:r>
            <a:r>
              <a:rPr lang="pl-PL" sz="2400" i="1" dirty="0" err="1" smtClean="0"/>
              <a:t>Sileckoho</a:t>
            </a:r>
            <a:r>
              <a:rPr lang="pl-PL" sz="2400" i="1" dirty="0" smtClean="0"/>
              <a:t> proboszcza</a:t>
            </a:r>
            <a:br>
              <a:rPr lang="pl-PL" sz="2400" i="1" dirty="0" smtClean="0"/>
            </a:br>
            <a:r>
              <a:rPr lang="pl-PL" sz="2400" i="1" dirty="0" smtClean="0"/>
              <a:t>w Desznicy i osadzono w więzieniu w Jaśle..."</a:t>
            </a:r>
            <a:r>
              <a:rPr lang="pl-PL" sz="2400" dirty="0" smtClean="0"/>
              <a:t>. </a:t>
            </a:r>
            <a:endParaRPr lang="pl-PL" sz="2400" dirty="0"/>
          </a:p>
        </p:txBody>
      </p:sp>
    </p:spTree>
  </p:cSld>
  <p:clrMapOvr>
    <a:masterClrMapping/>
  </p:clrMapOvr>
  <p:transition spd="slow" advClick="0" advTm="2503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691680" y="2204864"/>
            <a:ext cx="561662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500" dirty="0" smtClean="0">
                <a:latin typeface="Bradley Hand ITC" pitchFamily="66" charset="0"/>
              </a:rPr>
              <a:t>W</a:t>
            </a:r>
            <a:r>
              <a:rPr lang="pl-PL" sz="2500" dirty="0" smtClean="0"/>
              <a:t> czasie wejścia wojsk rosyjskich do Desznicy przyłączyło się nich wielu młodych ludzi. Znaleźli się w ten sposób w Rosji. Niewielu wróciło, a i tak zostali natychmiast wcieleni do armii austriackiej i wysłani na front włoski.</a:t>
            </a:r>
            <a:endParaRPr lang="pl-PL" sz="2500" dirty="0"/>
          </a:p>
        </p:txBody>
      </p:sp>
    </p:spTree>
  </p:cSld>
  <p:clrMapOvr>
    <a:masterClrMapping/>
  </p:clrMapOvr>
  <p:transition spd="slow" advClick="0" advTm="1111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5229200"/>
            <a:ext cx="6912768" cy="1143000"/>
          </a:xfrm>
        </p:spPr>
        <p:txBody>
          <a:bodyPr>
            <a:normAutofit/>
          </a:bodyPr>
          <a:lstStyle/>
          <a:p>
            <a:r>
              <a:rPr lang="pl-PL" sz="3000" b="1" dirty="0" smtClean="0">
                <a:latin typeface="Bradley Hand ITC" pitchFamily="66" charset="0"/>
              </a:rPr>
              <a:t>Muzeum Kultury Łemkowskiej </a:t>
            </a:r>
            <a:br>
              <a:rPr lang="pl-PL" sz="3000" b="1" dirty="0" smtClean="0">
                <a:latin typeface="Bradley Hand ITC" pitchFamily="66" charset="0"/>
              </a:rPr>
            </a:br>
            <a:r>
              <a:rPr lang="pl-PL" sz="3000" b="1" dirty="0" smtClean="0">
                <a:latin typeface="Bradley Hand ITC" pitchFamily="66" charset="0"/>
              </a:rPr>
              <a:t>w Zyndranowej</a:t>
            </a:r>
            <a:endParaRPr lang="pl-PL" sz="30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STA60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395702" y="996786"/>
            <a:ext cx="4455337" cy="3991173"/>
          </a:xfrm>
        </p:spPr>
      </p:pic>
    </p:spTree>
  </p:cSld>
  <p:clrMapOvr>
    <a:masterClrMapping/>
  </p:clrMapOvr>
  <p:transition spd="slow" advClick="0" advTm="604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31640" y="1196752"/>
            <a:ext cx="6192688" cy="48531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3000" dirty="0" smtClean="0"/>
              <a:t>	</a:t>
            </a:r>
            <a:r>
              <a:rPr lang="pl-PL" sz="4500" b="1" dirty="0" smtClean="0">
                <a:latin typeface="Bradley Hand ITC" pitchFamily="66" charset="0"/>
              </a:rPr>
              <a:t>W</a:t>
            </a:r>
            <a:r>
              <a:rPr lang="pl-PL" sz="3000" dirty="0" smtClean="0"/>
              <a:t> </a:t>
            </a:r>
            <a:r>
              <a:rPr lang="pl-PL" sz="3000" b="1" dirty="0" smtClean="0"/>
              <a:t>okresie międzywojennym </a:t>
            </a:r>
            <a:r>
              <a:rPr lang="pl-PL" sz="3000" dirty="0" smtClean="0"/>
              <a:t>nastąpił proces odbudowy wsi. </a:t>
            </a:r>
          </a:p>
          <a:p>
            <a:pPr algn="ctr">
              <a:buNone/>
            </a:pPr>
            <a:r>
              <a:rPr lang="pl-PL" sz="3000" dirty="0" smtClean="0"/>
              <a:t>Odżył handel, rzemiosło</a:t>
            </a:r>
            <a:br>
              <a:rPr lang="pl-PL" sz="3000" dirty="0" smtClean="0"/>
            </a:br>
            <a:r>
              <a:rPr lang="pl-PL" sz="3000" dirty="0" smtClean="0"/>
              <a:t>i rolnictwo. W </a:t>
            </a:r>
            <a:r>
              <a:rPr lang="pl-PL" sz="3000" b="1" dirty="0" smtClean="0"/>
              <a:t>1925 r.</a:t>
            </a:r>
            <a:r>
              <a:rPr lang="pl-PL" sz="3000" dirty="0" smtClean="0"/>
              <a:t> przeprowadzono komasację gruntów. Według spisu powszechnego z </a:t>
            </a:r>
            <a:r>
              <a:rPr lang="pl-PL" sz="3000" b="1" dirty="0" smtClean="0"/>
              <a:t>1921 r.</a:t>
            </a:r>
            <a:r>
              <a:rPr lang="pl-PL" sz="3000" dirty="0" smtClean="0"/>
              <a:t> Desznicę zamieszkiwało 441 osób, z czego 429 to grekokatolicy. 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ransition spd="slow" advClick="0" advTm="1426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19672" y="1124744"/>
            <a:ext cx="6059016" cy="470912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5800" b="1" dirty="0" smtClean="0">
                <a:latin typeface="Bradley Hand ITC" pitchFamily="66" charset="0"/>
              </a:rPr>
              <a:t>P</a:t>
            </a:r>
            <a:r>
              <a:rPr lang="pl-PL" dirty="0" smtClean="0"/>
              <a:t>odczas niemieckiej okupacji sołtysem Desznicy był </a:t>
            </a:r>
            <a:r>
              <a:rPr lang="pl-PL" b="1" dirty="0" smtClean="0"/>
              <a:t>Antoni </a:t>
            </a:r>
            <a:r>
              <a:rPr lang="pl-PL" b="1" dirty="0" err="1" smtClean="0"/>
              <a:t>Terpak</a:t>
            </a:r>
            <a:r>
              <a:rPr lang="pl-PL" dirty="0" smtClean="0"/>
              <a:t>. </a:t>
            </a:r>
          </a:p>
          <a:p>
            <a:pPr algn="ctr">
              <a:buNone/>
            </a:pPr>
            <a:r>
              <a:rPr lang="pl-PL" dirty="0" smtClean="0"/>
              <a:t>W </a:t>
            </a:r>
            <a:r>
              <a:rPr lang="pl-PL" b="1" dirty="0" smtClean="0"/>
              <a:t>1944 r. Niemcy </a:t>
            </a:r>
            <a:r>
              <a:rPr lang="pl-PL" dirty="0" smtClean="0"/>
              <a:t>w ciągu jednego dnia wygnali z domów mieszkańców czterech wsi: Desznicy, Jaworza, </a:t>
            </a:r>
            <a:r>
              <a:rPr lang="pl-PL" dirty="0" err="1" smtClean="0"/>
              <a:t>Hałbowa</a:t>
            </a:r>
            <a:r>
              <a:rPr lang="pl-PL" dirty="0" smtClean="0"/>
              <a:t> i </a:t>
            </a:r>
            <a:r>
              <a:rPr lang="pl-PL" dirty="0" err="1" smtClean="0"/>
              <a:t>Kotani</a:t>
            </a:r>
            <a:r>
              <a:rPr lang="pl-PL" dirty="0" smtClean="0"/>
              <a:t>. </a:t>
            </a:r>
          </a:p>
          <a:p>
            <a:pPr algn="ctr">
              <a:buNone/>
            </a:pPr>
            <a:r>
              <a:rPr lang="pl-PL" dirty="0" smtClean="0"/>
              <a:t>Część wywieziono na roboty do Niemiec, a część skierowano do </a:t>
            </a:r>
            <a:r>
              <a:rPr lang="pl-PL" b="1" dirty="0" smtClean="0"/>
              <a:t>prac fortyfikacyjnych </a:t>
            </a:r>
            <a:r>
              <a:rPr lang="pl-PL" dirty="0" smtClean="0"/>
              <a:t>w Karpatach. </a:t>
            </a:r>
          </a:p>
          <a:p>
            <a:pPr algn="ctr">
              <a:buNone/>
            </a:pPr>
            <a:r>
              <a:rPr lang="pl-PL" dirty="0" smtClean="0"/>
              <a:t>Po zakończeniu wojny mieszkańcy, którym udało się przeżyć, wrócili. Jednak </a:t>
            </a:r>
            <a:r>
              <a:rPr lang="pl-PL" b="1" dirty="0" smtClean="0"/>
              <a:t>wioska</a:t>
            </a:r>
            <a:r>
              <a:rPr lang="pl-PL" dirty="0" smtClean="0"/>
              <a:t> była doszczętnie </a:t>
            </a:r>
            <a:r>
              <a:rPr lang="pl-PL" b="1" dirty="0" smtClean="0"/>
              <a:t>zniszczona. </a:t>
            </a:r>
          </a:p>
          <a:p>
            <a:pPr algn="ctr">
              <a:buNone/>
            </a:pPr>
            <a:r>
              <a:rPr lang="pl-PL" dirty="0" smtClean="0"/>
              <a:t>Wobec nacisku władz wojskowych radzieckich zostali zmuszeni do wyjazdu na sowiecką Ukrainę. </a:t>
            </a:r>
            <a:endParaRPr lang="pl-PL" dirty="0"/>
          </a:p>
        </p:txBody>
      </p:sp>
    </p:spTree>
  </p:cSld>
  <p:clrMapOvr>
    <a:masterClrMapping/>
  </p:clrMapOvr>
  <p:transition spd="slow" advClick="0" advTm="2462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47664" y="980728"/>
            <a:ext cx="6048672" cy="507342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sz="3900" b="1" dirty="0" smtClean="0">
                <a:latin typeface="Bradley Hand ITC" pitchFamily="66" charset="0"/>
              </a:rPr>
              <a:t>	</a:t>
            </a:r>
            <a:r>
              <a:rPr lang="pl-PL" sz="5200" b="1" dirty="0" smtClean="0">
                <a:latin typeface="Bradley Hand ITC" pitchFamily="66" charset="0"/>
              </a:rPr>
              <a:t>Łemkowie</a:t>
            </a:r>
            <a:r>
              <a:rPr lang="pl-PL" sz="3900" b="1" dirty="0" smtClean="0">
                <a:latin typeface="Bradley Hand ITC" pitchFamily="66" charset="0"/>
              </a:rPr>
              <a:t> </a:t>
            </a:r>
            <a:r>
              <a:rPr lang="pl-PL" dirty="0" smtClean="0"/>
              <a:t>to ludność zaliczana do ruskiej grupy etnicznej zamieszkująca obszar </a:t>
            </a:r>
            <a:r>
              <a:rPr lang="pl-PL" dirty="0" err="1" smtClean="0"/>
              <a:t>Zakarpacia</a:t>
            </a:r>
            <a:r>
              <a:rPr lang="pl-PL" dirty="0" smtClean="0"/>
              <a:t> oraz północną część Słowacji.</a:t>
            </a:r>
          </a:p>
          <a:p>
            <a:pPr>
              <a:buNone/>
            </a:pPr>
            <a:r>
              <a:rPr lang="pl-PL" dirty="0" smtClean="0"/>
              <a:t>	Zgodnie ze Spisem Powszechnym z 2002 r. w Polsce mieszka ok. 5,6 tys. Łemków. Najwięcej osób deklarujących narodowość łemkowską zamieszkuje województwa dolnośląskie i małopolskie. Na terenie </a:t>
            </a:r>
            <a:r>
              <a:rPr lang="pl-PL" dirty="0" err="1" smtClean="0"/>
              <a:t>wojewódźtwa</a:t>
            </a:r>
            <a:r>
              <a:rPr lang="pl-PL" dirty="0" smtClean="0"/>
              <a:t> podkarpackiego w 2002 r. mieszkało 147 Łemków. </a:t>
            </a:r>
          </a:p>
          <a:p>
            <a:pPr>
              <a:buNone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powiecie jasielskim, w gminie Krempna 27 osób,  a w gminie Osiek Jasielski 21 zadeklarowało narodowość łemkowską.</a:t>
            </a:r>
          </a:p>
          <a:p>
            <a:endParaRPr lang="pl-PL" dirty="0"/>
          </a:p>
        </p:txBody>
      </p:sp>
    </p:spTree>
  </p:cSld>
  <p:clrMapOvr>
    <a:masterClrMapping/>
  </p:clrMapOvr>
  <p:transition spd="slow" advClick="0" advTm="1995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19672" y="1052736"/>
            <a:ext cx="5915000" cy="478112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3000" dirty="0" smtClean="0"/>
              <a:t>	W Desznicy osiedlili się Polacy z okolicznych wiosek, przede wszystkim z Kątów. W </a:t>
            </a:r>
            <a:r>
              <a:rPr lang="pl-PL" sz="3000" b="1" dirty="0" smtClean="0"/>
              <a:t>1947</a:t>
            </a:r>
            <a:r>
              <a:rPr lang="pl-PL" sz="3000" dirty="0" smtClean="0"/>
              <a:t> r. została tutaj utworzona </a:t>
            </a:r>
            <a:r>
              <a:rPr lang="pl-PL" sz="3000" b="1" dirty="0" smtClean="0"/>
              <a:t>ekspozytura</a:t>
            </a:r>
            <a:r>
              <a:rPr lang="pl-PL" sz="3000" dirty="0" smtClean="0"/>
              <a:t> parafii Nowy Żmigród. </a:t>
            </a:r>
            <a:br>
              <a:rPr lang="pl-PL" sz="3000" dirty="0" smtClean="0"/>
            </a:br>
            <a:r>
              <a:rPr lang="pl-PL" sz="3000" b="1" dirty="0" smtClean="0"/>
              <a:t>6 i 7 września 1957 r</a:t>
            </a:r>
            <a:r>
              <a:rPr lang="pl-PL" sz="3000" dirty="0" smtClean="0"/>
              <a:t>. nocował w Desznicy </a:t>
            </a:r>
            <a:r>
              <a:rPr lang="pl-PL" sz="3000" b="1" dirty="0" smtClean="0"/>
              <a:t>Karol Wojtyła. </a:t>
            </a:r>
          </a:p>
          <a:p>
            <a:pPr algn="ctr">
              <a:buNone/>
            </a:pPr>
            <a:r>
              <a:rPr lang="pl-PL" sz="3000" dirty="0" smtClean="0"/>
              <a:t>	Obecnie Desznicę zamieszkuje około 350 osób.</a:t>
            </a:r>
            <a:endParaRPr lang="pl-PL" sz="3000" dirty="0"/>
          </a:p>
        </p:txBody>
      </p:sp>
      <p:pic>
        <p:nvPicPr>
          <p:cNvPr id="4" name="Symbol zastępczy zawartości 3" descr="37959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980728"/>
            <a:ext cx="5976664" cy="4896544"/>
          </a:xfrm>
          <a:prstGeom prst="rect">
            <a:avLst/>
          </a:prstGeom>
        </p:spPr>
      </p:pic>
    </p:spTree>
  </p:cSld>
  <p:clrMapOvr>
    <a:masterClrMapping/>
  </p:clrMapOvr>
  <p:transition spd="slow" advClick="0" advTm="1859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3648" y="1268760"/>
            <a:ext cx="6275040" cy="4565104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b="1" dirty="0" smtClean="0"/>
              <a:t>	</a:t>
            </a:r>
            <a:r>
              <a:rPr lang="pl-PL" sz="5300" b="1" dirty="0" smtClean="0">
                <a:latin typeface="Bradley Hand ITC" pitchFamily="66" charset="0"/>
              </a:rPr>
              <a:t>D</a:t>
            </a:r>
            <a:r>
              <a:rPr lang="pl-PL" b="1" dirty="0" smtClean="0"/>
              <a:t>esznica, Jaworze i </a:t>
            </a:r>
            <a:r>
              <a:rPr lang="pl-PL" b="1" dirty="0" err="1" smtClean="0"/>
              <a:t>Hałbów</a:t>
            </a:r>
            <a:r>
              <a:rPr lang="pl-PL" b="1" dirty="0" smtClean="0"/>
              <a:t> </a:t>
            </a:r>
            <a:r>
              <a:rPr lang="pl-PL" dirty="0" smtClean="0"/>
              <a:t>tworzyły wspólną </a:t>
            </a:r>
            <a:r>
              <a:rPr lang="pl-PL" b="1" dirty="0" smtClean="0"/>
              <a:t>parafię grekokatolicką </a:t>
            </a:r>
            <a:r>
              <a:rPr lang="pl-PL" dirty="0" smtClean="0"/>
              <a:t>z pochodzącą z 1710 r. cerkwią pod wezwaniem </a:t>
            </a:r>
            <a:r>
              <a:rPr lang="pl-PL" b="1" dirty="0" smtClean="0"/>
              <a:t>św. Dymitra Męczennika z </a:t>
            </a:r>
            <a:r>
              <a:rPr lang="pl-PL" b="1" dirty="0" err="1" smtClean="0"/>
              <a:t>Tessalonik</a:t>
            </a:r>
            <a:r>
              <a:rPr lang="pl-PL" b="1" dirty="0" smtClean="0"/>
              <a:t>. </a:t>
            </a:r>
          </a:p>
          <a:p>
            <a:pPr algn="ctr">
              <a:buNone/>
            </a:pPr>
            <a:r>
              <a:rPr lang="pl-PL" dirty="0" smtClean="0"/>
              <a:t>W </a:t>
            </a:r>
            <a:r>
              <a:rPr lang="pl-PL" b="1" dirty="0" smtClean="0"/>
              <a:t>1790 r.</a:t>
            </a:r>
            <a:r>
              <a:rPr lang="pl-PL" dirty="0" smtClean="0"/>
              <a:t> powstała w Desznicy nowa </a:t>
            </a:r>
            <a:r>
              <a:rPr lang="pl-PL" b="1" dirty="0" smtClean="0"/>
              <a:t>cerkiew – murowana</a:t>
            </a:r>
            <a:r>
              <a:rPr lang="pl-PL" dirty="0" smtClean="0"/>
              <a:t>. Cerkiew ta została odnowiona w 1884 r. dzięki staraniom urodzonego tutaj Metropolity Halickiego, </a:t>
            </a:r>
            <a:r>
              <a:rPr lang="pl-PL" b="1" dirty="0" smtClean="0"/>
              <a:t>Sylwestra </a:t>
            </a:r>
            <a:r>
              <a:rPr lang="pl-PL" b="1" dirty="0" err="1" smtClean="0"/>
              <a:t>Sembratowicza</a:t>
            </a:r>
            <a:r>
              <a:rPr lang="pl-PL" dirty="0" smtClean="0"/>
              <a:t>. </a:t>
            </a:r>
          </a:p>
          <a:p>
            <a:pPr algn="just">
              <a:buNone/>
            </a:pPr>
            <a:r>
              <a:rPr lang="pl-PL" dirty="0" smtClean="0"/>
              <a:t>	</a:t>
            </a:r>
            <a:endParaRPr lang="pl-PL" dirty="0"/>
          </a:p>
        </p:txBody>
      </p:sp>
    </p:spTree>
  </p:cSld>
  <p:clrMapOvr>
    <a:masterClrMapping/>
  </p:clrMapOvr>
  <p:transition spd="slow" advClick="0" advTm="1612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1700808"/>
            <a:ext cx="7056784" cy="3456384"/>
          </a:xfrm>
        </p:spPr>
        <p:txBody>
          <a:bodyPr>
            <a:normAutofit/>
          </a:bodyPr>
          <a:lstStyle/>
          <a:p>
            <a:r>
              <a:rPr lang="pl-PL" b="1" dirty="0" err="1" smtClean="0">
                <a:latin typeface="Bradley Hand ITC" pitchFamily="66" charset="0"/>
              </a:rPr>
              <a:t>Wnetrze</a:t>
            </a:r>
            <a:r>
              <a:rPr lang="pl-PL" b="1" dirty="0" smtClean="0">
                <a:latin typeface="Bradley Hand ITC" pitchFamily="66" charset="0"/>
              </a:rPr>
              <a:t> dawnej cerkwi pod wezwaniem </a:t>
            </a:r>
            <a:r>
              <a:rPr lang="pl-PL" b="1" dirty="0" err="1" smtClean="0">
                <a:latin typeface="Bradley Hand ITC" pitchFamily="66" charset="0"/>
              </a:rPr>
              <a:t>sw</a:t>
            </a:r>
            <a:r>
              <a:rPr lang="pl-PL" b="1" dirty="0" smtClean="0">
                <a:latin typeface="Bradley Hand ITC" pitchFamily="66" charset="0"/>
              </a:rPr>
              <a:t>. Dymitra</a:t>
            </a:r>
            <a:br>
              <a:rPr lang="pl-PL" b="1" dirty="0" smtClean="0">
                <a:latin typeface="Bradley Hand ITC" pitchFamily="66" charset="0"/>
              </a:rPr>
            </a:br>
            <a:r>
              <a:rPr lang="pl-PL" b="1" dirty="0" smtClean="0">
                <a:latin typeface="Bradley Hand ITC" pitchFamily="66" charset="0"/>
              </a:rPr>
              <a:t> w Desznicy</a:t>
            </a:r>
            <a:endParaRPr lang="pl-PL" b="1" dirty="0">
              <a:latin typeface="Bradley Hand ITC" pitchFamily="66" charset="0"/>
            </a:endParaRPr>
          </a:p>
        </p:txBody>
      </p:sp>
      <p:cxnSp>
        <p:nvCxnSpPr>
          <p:cNvPr id="4" name="Łącznik prosty 3"/>
          <p:cNvCxnSpPr/>
          <p:nvPr/>
        </p:nvCxnSpPr>
        <p:spPr>
          <a:xfrm flipV="1">
            <a:off x="4644008" y="3212976"/>
            <a:ext cx="72008" cy="7200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 flipV="1">
            <a:off x="2411760" y="2780928"/>
            <a:ext cx="72008" cy="14401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610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2" calcmode="lin" valueType="num">
                                      <p:cBhvr override="childStyl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89697" y="1254245"/>
            <a:ext cx="6264696" cy="4608512"/>
          </a:xfrm>
        </p:spPr>
      </p:pic>
      <p:pic>
        <p:nvPicPr>
          <p:cNvPr id="6" name="Symbol zastępczy zawartości 3" descr="IMG_21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268760"/>
            <a:ext cx="6240186" cy="4608512"/>
          </a:xfrm>
          <a:prstGeom prst="rect">
            <a:avLst/>
          </a:prstGeom>
        </p:spPr>
      </p:pic>
      <p:pic>
        <p:nvPicPr>
          <p:cNvPr id="7" name="Symbol zastępczy zawartości 3" descr="IMG_21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9" y="1268760"/>
            <a:ext cx="6240185" cy="4608512"/>
          </a:xfrm>
          <a:prstGeom prst="rect">
            <a:avLst/>
          </a:prstGeom>
        </p:spPr>
      </p:pic>
      <p:pic>
        <p:nvPicPr>
          <p:cNvPr id="8" name="Symbol zastępczy zawartości 3" descr="IMG_21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9" y="1268760"/>
            <a:ext cx="6240185" cy="4608512"/>
          </a:xfrm>
          <a:prstGeom prst="rect">
            <a:avLst/>
          </a:prstGeom>
        </p:spPr>
      </p:pic>
      <p:pic>
        <p:nvPicPr>
          <p:cNvPr id="9" name="Symbol zastępczy zawartości 3" descr="IMG_21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9" y="1268760"/>
            <a:ext cx="6240185" cy="4608512"/>
          </a:xfrm>
          <a:prstGeom prst="rect">
            <a:avLst/>
          </a:prstGeom>
        </p:spPr>
      </p:pic>
    </p:spTree>
  </p:cSld>
  <p:clrMapOvr>
    <a:masterClrMapping/>
  </p:clrMapOvr>
  <p:transition spd="slow" advClick="0" advTm="2279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92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92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192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192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63688" y="1196752"/>
            <a:ext cx="5842992" cy="4493096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900" b="1" dirty="0" smtClean="0">
                <a:latin typeface="Bradley Hand ITC" pitchFamily="66" charset="0"/>
              </a:rPr>
              <a:t>D</a:t>
            </a:r>
            <a:r>
              <a:rPr lang="pl-PL" b="1" dirty="0" smtClean="0"/>
              <a:t>awna cerkiew </a:t>
            </a:r>
            <a:r>
              <a:rPr lang="pl-PL" dirty="0" smtClean="0"/>
              <a:t>grekokatolicka w Desznicy pełni obecnie funkcję kościoła </a:t>
            </a:r>
            <a:r>
              <a:rPr lang="pl-PL" b="1" dirty="0" smtClean="0"/>
              <a:t>rzymskokatolickiego</a:t>
            </a:r>
            <a:r>
              <a:rPr lang="pl-PL" dirty="0" smtClean="0"/>
              <a:t>. </a:t>
            </a:r>
          </a:p>
          <a:p>
            <a:pPr algn="ctr">
              <a:buNone/>
            </a:pPr>
            <a:r>
              <a:rPr lang="pl-PL" dirty="0" smtClean="0"/>
              <a:t>Jest szczególna ponieważ w ołtarzu głównym znajdują się relikwie </a:t>
            </a:r>
            <a:br>
              <a:rPr lang="pl-PL" dirty="0" smtClean="0"/>
            </a:br>
            <a:r>
              <a:rPr lang="pl-PL" b="1" dirty="0" smtClean="0"/>
              <a:t>św. Wojciecha, św. Katarzyny</a:t>
            </a:r>
            <a:r>
              <a:rPr lang="pl-PL" dirty="0" smtClean="0"/>
              <a:t>, a w ołtarzu bocznym </a:t>
            </a:r>
            <a:r>
              <a:rPr lang="pl-PL" b="1" dirty="0" smtClean="0"/>
              <a:t>błogosławionego</a:t>
            </a:r>
            <a:r>
              <a:rPr lang="pl-PL" dirty="0" smtClean="0"/>
              <a:t> </a:t>
            </a:r>
            <a:r>
              <a:rPr lang="pl-PL" b="1" dirty="0" smtClean="0"/>
              <a:t>Jana Pawła II. </a:t>
            </a:r>
            <a:endParaRPr lang="pl-PL" b="1" dirty="0"/>
          </a:p>
        </p:txBody>
      </p:sp>
    </p:spTree>
  </p:cSld>
  <p:clrMapOvr>
    <a:masterClrMapping/>
  </p:clrMapOvr>
  <p:transition spd="slow" advClick="0" advTm="1392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00166" y="428604"/>
            <a:ext cx="5972188" cy="1154098"/>
          </a:xfrm>
        </p:spPr>
        <p:txBody>
          <a:bodyPr>
            <a:noAutofit/>
          </a:bodyPr>
          <a:lstStyle/>
          <a:p>
            <a:r>
              <a:rPr lang="pl-PL" sz="2500" b="1" dirty="0" smtClean="0">
                <a:solidFill>
                  <a:schemeClr val="accent2">
                    <a:lumMod val="50000"/>
                  </a:schemeClr>
                </a:solidFill>
                <a:latin typeface="Bradley Hand ITC" pitchFamily="66" charset="0"/>
              </a:rPr>
              <a:t>Opowiada ks. Józef </a:t>
            </a:r>
            <a:r>
              <a:rPr lang="pl-PL" sz="2500" b="1" dirty="0" err="1" smtClean="0">
                <a:solidFill>
                  <a:schemeClr val="accent2">
                    <a:lumMod val="50000"/>
                  </a:schemeClr>
                </a:solidFill>
                <a:latin typeface="Bradley Hand ITC" pitchFamily="66" charset="0"/>
              </a:rPr>
              <a:t>Obłój</a:t>
            </a:r>
            <a:r>
              <a:rPr lang="pl-PL" sz="2500" b="1" dirty="0" smtClean="0">
                <a:solidFill>
                  <a:schemeClr val="accent2">
                    <a:lumMod val="50000"/>
                  </a:schemeClr>
                </a:solidFill>
                <a:latin typeface="Bradley Hand ITC" pitchFamily="66" charset="0"/>
              </a:rPr>
              <a:t> – Proboszcz parafii rzymskokatolickiej w Desznicy</a:t>
            </a:r>
            <a:endParaRPr lang="pl-PL" sz="2500" b="1" dirty="0">
              <a:solidFill>
                <a:schemeClr val="accent2">
                  <a:lumMod val="5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6" name="Film 3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71604" y="1571612"/>
            <a:ext cx="6072206" cy="4857765"/>
          </a:xfrm>
          <a:prstGeom prst="rect">
            <a:avLst/>
          </a:prstGeom>
        </p:spPr>
      </p:pic>
    </p:spTree>
  </p:cSld>
  <p:clrMapOvr>
    <a:masterClrMapping/>
  </p:clrMapOvr>
  <p:transition spd="slow" advClick="0" advTm="28156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8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Autofit/>
          </a:bodyPr>
          <a:lstStyle/>
          <a:p>
            <a:r>
              <a:rPr lang="pl-PL" sz="7000" b="1" dirty="0" smtClean="0">
                <a:latin typeface="Bradley Hand ITC" pitchFamily="66" charset="0"/>
              </a:rPr>
              <a:t>KREMPNA</a:t>
            </a:r>
            <a:endParaRPr lang="pl-PL" sz="7000" b="1" dirty="0">
              <a:latin typeface="Bradley Hand ITC" pitchFamily="66" charset="0"/>
            </a:endParaRPr>
          </a:p>
        </p:txBody>
      </p:sp>
    </p:spTree>
  </p:cSld>
  <p:clrMapOvr>
    <a:masterClrMapping/>
  </p:clrMapOvr>
  <p:transition spd="slow" advClick="0" advTm="681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3648" y="1268760"/>
            <a:ext cx="6203032" cy="470912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5800" b="1" dirty="0" smtClean="0">
                <a:latin typeface="Bradley Hand ITC" pitchFamily="66" charset="0"/>
              </a:rPr>
              <a:t>W</a:t>
            </a:r>
            <a:r>
              <a:rPr lang="pl-PL" dirty="0" smtClean="0"/>
              <a:t>ieś </a:t>
            </a:r>
            <a:r>
              <a:rPr lang="pl-PL" b="1" dirty="0" smtClean="0"/>
              <a:t>Krempna</a:t>
            </a:r>
            <a:r>
              <a:rPr lang="pl-PL" dirty="0" smtClean="0"/>
              <a:t> powstała prawdopodobnie</a:t>
            </a:r>
            <a:br>
              <a:rPr lang="pl-PL" dirty="0" smtClean="0"/>
            </a:br>
            <a:r>
              <a:rPr lang="pl-PL" dirty="0" smtClean="0"/>
              <a:t>w połowie </a:t>
            </a:r>
            <a:r>
              <a:rPr lang="pl-PL" b="1" dirty="0" smtClean="0"/>
              <a:t>XV w.</a:t>
            </a:r>
            <a:r>
              <a:rPr lang="pl-PL" dirty="0" smtClean="0"/>
              <a:t>  </a:t>
            </a:r>
          </a:p>
          <a:p>
            <a:pPr algn="ctr">
              <a:buNone/>
            </a:pPr>
            <a:r>
              <a:rPr lang="pl-PL" dirty="0" smtClean="0"/>
              <a:t>Już w </a:t>
            </a:r>
            <a:r>
              <a:rPr lang="pl-PL" b="1" dirty="0" smtClean="0"/>
              <a:t>1507 r.</a:t>
            </a:r>
            <a:r>
              <a:rPr lang="pl-PL" dirty="0" smtClean="0"/>
              <a:t> funkcjonowała tutaj cerkiew. Początkowo Krempna należała do kasztelana sanockiego </a:t>
            </a:r>
            <a:r>
              <a:rPr lang="pl-PL" b="1" dirty="0" smtClean="0"/>
              <a:t>Andrzeja Stadnickiego.</a:t>
            </a:r>
          </a:p>
          <a:p>
            <a:pPr algn="ctr">
              <a:buNone/>
            </a:pPr>
            <a:r>
              <a:rPr lang="pl-PL" b="1" dirty="0" smtClean="0"/>
              <a:t> </a:t>
            </a:r>
            <a:r>
              <a:rPr lang="pl-PL" dirty="0" smtClean="0"/>
              <a:t>Od końca XVI w. często zmieniała właścicieli: np. w XVIII w. należała do </a:t>
            </a:r>
            <a:r>
              <a:rPr lang="pl-PL" b="1" dirty="0" smtClean="0"/>
              <a:t>Karola Radziwiłła „Panie Kochanku”. </a:t>
            </a:r>
          </a:p>
          <a:p>
            <a:pPr algn="ctr">
              <a:buNone/>
            </a:pPr>
            <a:r>
              <a:rPr lang="pl-PL" dirty="0" smtClean="0"/>
              <a:t>Od 1890 r. do I wojny światowej właścicielką  Krempnej była </a:t>
            </a:r>
            <a:r>
              <a:rPr lang="pl-PL" b="1" dirty="0" smtClean="0"/>
              <a:t>Franciszka Potulicka</a:t>
            </a:r>
            <a:r>
              <a:rPr lang="pl-PL" dirty="0" smtClean="0"/>
              <a:t>.</a:t>
            </a:r>
          </a:p>
          <a:p>
            <a:pPr algn="ctr">
              <a:buNone/>
            </a:pPr>
            <a:r>
              <a:rPr lang="pl-PL" dirty="0" smtClean="0"/>
              <a:t> W </a:t>
            </a:r>
            <a:r>
              <a:rPr lang="pl-PL" b="1" dirty="0" smtClean="0"/>
              <a:t>1907 </a:t>
            </a:r>
            <a:r>
              <a:rPr lang="pl-PL" dirty="0" smtClean="0"/>
              <a:t>r. we wsi mieszkało </a:t>
            </a:r>
            <a:r>
              <a:rPr lang="pl-PL" b="1" dirty="0" smtClean="0"/>
              <a:t>678 </a:t>
            </a:r>
            <a:r>
              <a:rPr lang="pl-PL" dirty="0" smtClean="0"/>
              <a:t>osób.</a:t>
            </a:r>
            <a:endParaRPr lang="pl-PL" dirty="0"/>
          </a:p>
        </p:txBody>
      </p:sp>
      <p:pic>
        <p:nvPicPr>
          <p:cNvPr id="4" name="Symbol zastępczy zawartości 6" descr="m0405-00634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268760"/>
            <a:ext cx="6264695" cy="4536504"/>
          </a:xfrm>
          <a:prstGeom prst="rect">
            <a:avLst/>
          </a:prstGeom>
        </p:spPr>
      </p:pic>
    </p:spTree>
  </p:cSld>
  <p:clrMapOvr>
    <a:masterClrMapping/>
  </p:clrMapOvr>
  <p:transition spd="slow" advClick="0" advTm="2252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300"/>
                            </p:stCondLst>
                            <p:childTnLst>
                              <p:par>
                                <p:cTn id="3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3648" y="908720"/>
            <a:ext cx="6275040" cy="511256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5300" b="1" dirty="0" smtClean="0">
                <a:latin typeface="Bradley Hand ITC" pitchFamily="66" charset="0"/>
              </a:rPr>
              <a:t>D</a:t>
            </a:r>
            <a:r>
              <a:rPr lang="pl-PL" dirty="0" smtClean="0"/>
              <a:t>o II połowy </a:t>
            </a:r>
            <a:r>
              <a:rPr lang="pl-PL" b="1" dirty="0" smtClean="0"/>
              <a:t>XIX w</a:t>
            </a:r>
            <a:r>
              <a:rPr lang="pl-PL" dirty="0" smtClean="0"/>
              <a:t>. Krempna była </a:t>
            </a:r>
            <a:r>
              <a:rPr lang="pl-PL" b="1" dirty="0" smtClean="0"/>
              <a:t>największym ośrodkiem kamieniarstwa</a:t>
            </a:r>
            <a:r>
              <a:rPr lang="pl-PL" dirty="0" smtClean="0"/>
              <a:t> na Łemkowszczyźnie. Powstawały tutaj nagrobki, przydrożne krzyże </a:t>
            </a:r>
            <a:br>
              <a:rPr lang="pl-PL" dirty="0" smtClean="0"/>
            </a:br>
            <a:r>
              <a:rPr lang="pl-PL" dirty="0" smtClean="0"/>
              <a:t>i kapliczki. </a:t>
            </a:r>
          </a:p>
          <a:p>
            <a:pPr algn="ctr">
              <a:buNone/>
            </a:pPr>
            <a:r>
              <a:rPr lang="pl-PL" dirty="0" smtClean="0"/>
              <a:t>	Przed </a:t>
            </a:r>
            <a:r>
              <a:rPr lang="pl-PL" b="1" dirty="0" smtClean="0"/>
              <a:t>I wojną światową </a:t>
            </a:r>
            <a:r>
              <a:rPr lang="pl-PL" dirty="0" smtClean="0"/>
              <a:t>Krempna funkcjonowała niemalże jak małe </a:t>
            </a:r>
            <a:r>
              <a:rPr lang="pl-PL" b="1" dirty="0" smtClean="0"/>
              <a:t>miasteczko</a:t>
            </a:r>
            <a:r>
              <a:rPr lang="pl-PL" dirty="0" smtClean="0"/>
              <a:t>. Działał tu urząd pocztowy z telegrafem, szkoła, duży tartak parowy, karczma a duża część budynków była podłączona do sieci kanalizacyjnej.</a:t>
            </a:r>
          </a:p>
          <a:p>
            <a:pPr algn="ctr">
              <a:buNone/>
            </a:pPr>
            <a:r>
              <a:rPr lang="pl-PL" dirty="0" smtClean="0"/>
              <a:t>	W </a:t>
            </a:r>
            <a:r>
              <a:rPr lang="pl-PL" b="1" dirty="0" smtClean="0"/>
              <a:t>1914 r.</a:t>
            </a:r>
            <a:r>
              <a:rPr lang="pl-PL" dirty="0" smtClean="0"/>
              <a:t> wycofujące się pod naporem Rosjan wojska austriackie </a:t>
            </a:r>
            <a:r>
              <a:rPr lang="pl-PL" b="1" dirty="0" smtClean="0"/>
              <a:t>spaliły z</a:t>
            </a:r>
            <a:r>
              <a:rPr lang="pl-PL" dirty="0" smtClean="0"/>
              <a:t>naczną część Krempnej.</a:t>
            </a:r>
            <a:endParaRPr lang="pl-PL" dirty="0"/>
          </a:p>
        </p:txBody>
      </p:sp>
    </p:spTree>
  </p:cSld>
  <p:clrMapOvr>
    <a:masterClrMapping/>
  </p:clrMapOvr>
  <p:transition spd="slow" advClick="0" advTm="1941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3648" y="1052736"/>
            <a:ext cx="6264696" cy="525658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5800" b="1" dirty="0" smtClean="0">
                <a:latin typeface="Bradley Hand ITC" pitchFamily="66" charset="0"/>
              </a:rPr>
              <a:t>W</a:t>
            </a:r>
            <a:r>
              <a:rPr lang="pl-PL" dirty="0" smtClean="0"/>
              <a:t> </a:t>
            </a:r>
            <a:r>
              <a:rPr lang="pl-PL" b="1" dirty="0" smtClean="0"/>
              <a:t>1918 r</a:t>
            </a:r>
            <a:r>
              <a:rPr lang="pl-PL" dirty="0" smtClean="0"/>
              <a:t>. większość mieszkańców wróciła, a wioska została odbudowana. Pomimo, że w okolicznych miejscowościach po </a:t>
            </a:r>
            <a:r>
              <a:rPr lang="pl-PL" b="1" dirty="0" smtClean="0"/>
              <a:t>1926 r. </a:t>
            </a:r>
            <a:r>
              <a:rPr lang="pl-PL" dirty="0" smtClean="0"/>
              <a:t>licznie przechodzono na </a:t>
            </a:r>
            <a:r>
              <a:rPr lang="pl-PL" b="1" dirty="0" smtClean="0"/>
              <a:t>prawosławie</a:t>
            </a:r>
            <a:r>
              <a:rPr lang="pl-PL" dirty="0" smtClean="0"/>
              <a:t>, w Krempnej zdecydowana większość mieszkańców pozostała przy wyznaniu </a:t>
            </a:r>
            <a:r>
              <a:rPr lang="pl-PL" b="1" dirty="0" smtClean="0"/>
              <a:t>grekokatolickim.</a:t>
            </a:r>
            <a:r>
              <a:rPr lang="pl-PL" dirty="0" smtClean="0"/>
              <a:t> </a:t>
            </a:r>
          </a:p>
          <a:p>
            <a:pPr algn="ctr">
              <a:buNone/>
            </a:pPr>
            <a:r>
              <a:rPr lang="pl-PL" dirty="0" smtClean="0"/>
              <a:t>	W </a:t>
            </a:r>
            <a:r>
              <a:rPr lang="pl-PL" b="1" dirty="0" smtClean="0"/>
              <a:t>1935 r</a:t>
            </a:r>
            <a:r>
              <a:rPr lang="pl-PL" dirty="0" smtClean="0"/>
              <a:t>. rozpoczęto budowę </a:t>
            </a:r>
            <a:r>
              <a:rPr lang="pl-PL" b="1" dirty="0" smtClean="0"/>
              <a:t>Strażnicy Granicznej. </a:t>
            </a:r>
          </a:p>
          <a:p>
            <a:pPr algn="ctr">
              <a:buNone/>
            </a:pPr>
            <a:r>
              <a:rPr lang="pl-PL" b="1" dirty="0" smtClean="0"/>
              <a:t>	14 listopada 1935 r. </a:t>
            </a:r>
            <a:r>
              <a:rPr lang="pl-PL" dirty="0" smtClean="0"/>
              <a:t>w dzień patronów cerkwi </a:t>
            </a:r>
            <a:br>
              <a:rPr lang="pl-PL" dirty="0" smtClean="0"/>
            </a:br>
            <a:r>
              <a:rPr lang="pl-PL" dirty="0" smtClean="0"/>
              <a:t>św. Kosmy i św. Damiana w Krempnej odbył się zjazd duchowieństwa dekanatu dukielskiego podczas którego, gościł tutaj </a:t>
            </a:r>
            <a:r>
              <a:rPr lang="pl-PL" b="1" dirty="0" smtClean="0"/>
              <a:t>Apostolski Administrator Łemkowszczyzny Bazyli </a:t>
            </a:r>
            <a:r>
              <a:rPr lang="pl-PL" b="1" dirty="0" err="1" smtClean="0"/>
              <a:t>Maściuch</a:t>
            </a:r>
            <a:r>
              <a:rPr lang="pl-PL" b="1" dirty="0" smtClean="0"/>
              <a:t>. </a:t>
            </a:r>
            <a:endParaRPr lang="pl-PL" b="1" dirty="0"/>
          </a:p>
        </p:txBody>
      </p:sp>
    </p:spTree>
  </p:cSld>
  <p:clrMapOvr>
    <a:masterClrMapping/>
  </p:clrMapOvr>
  <p:transition spd="slow" advClick="0" advTm="2679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3648" y="1196752"/>
            <a:ext cx="6203032" cy="434908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900" b="1" dirty="0" smtClean="0">
                <a:latin typeface="Bradley Hand ITC" pitchFamily="66" charset="0"/>
              </a:rPr>
              <a:t>O</a:t>
            </a:r>
            <a:r>
              <a:rPr lang="pl-PL" dirty="0" smtClean="0"/>
              <a:t>becnie na terenie powiatu jasielskiego zamieszkuje stosunkowo niewielu Łemków. Ale przed </a:t>
            </a:r>
            <a:r>
              <a:rPr lang="pl-PL" b="1" dirty="0" smtClean="0"/>
              <a:t>1945</a:t>
            </a:r>
            <a:r>
              <a:rPr lang="pl-PL" dirty="0" smtClean="0"/>
              <a:t> r. struktura narodowościowa przedstawiała się tutaj zupełnie inaczej. Spis powszechny z </a:t>
            </a:r>
            <a:r>
              <a:rPr lang="pl-PL" b="1" dirty="0" smtClean="0"/>
              <a:t>1931 r.</a:t>
            </a:r>
            <a:r>
              <a:rPr lang="pl-PL" dirty="0" smtClean="0"/>
              <a:t> podaje, że język ruski był ojczystym dla </a:t>
            </a:r>
            <a:r>
              <a:rPr lang="pl-PL" b="1" dirty="0" smtClean="0"/>
              <a:t>7354</a:t>
            </a:r>
            <a:r>
              <a:rPr lang="pl-PL" dirty="0" smtClean="0"/>
              <a:t> osób. Była to najliczniejsza mniejszość etniczna w tym regionie. </a:t>
            </a:r>
            <a:endParaRPr lang="pl-PL" dirty="0"/>
          </a:p>
        </p:txBody>
      </p:sp>
    </p:spTree>
  </p:cSld>
  <p:clrMapOvr>
    <a:masterClrMapping/>
  </p:clrMapOvr>
  <p:transition spd="slow" advClick="0" advTm="1279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ca9397c8f8cbb27f216a1d055ef70c8a,8,19,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412776"/>
            <a:ext cx="6120680" cy="4248472"/>
          </a:xfrm>
        </p:spPr>
      </p:pic>
    </p:spTree>
  </p:cSld>
  <p:clrMapOvr>
    <a:masterClrMapping/>
  </p:clrMapOvr>
  <p:transition spd="slow" advClick="0" advTm="412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9632" y="1052736"/>
            <a:ext cx="6552728" cy="492514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5300" b="1" dirty="0" smtClean="0">
                <a:latin typeface="Bradley Hand ITC" pitchFamily="66" charset="0"/>
              </a:rPr>
              <a:t>W</a:t>
            </a:r>
            <a:r>
              <a:rPr lang="pl-PL" dirty="0" smtClean="0"/>
              <a:t>e wrześniu </a:t>
            </a:r>
            <a:r>
              <a:rPr lang="pl-PL" b="1" dirty="0" smtClean="0"/>
              <a:t>1939 r</a:t>
            </a:r>
            <a:r>
              <a:rPr lang="pl-PL" dirty="0" smtClean="0"/>
              <a:t>. w Krempnej i okolicach toczyły się ciężkie </a:t>
            </a:r>
            <a:r>
              <a:rPr lang="pl-PL" b="1" dirty="0" smtClean="0"/>
              <a:t>walki z wojskami niemieckimi</a:t>
            </a:r>
            <a:br>
              <a:rPr lang="pl-PL" b="1" dirty="0" smtClean="0"/>
            </a:br>
            <a:r>
              <a:rPr lang="pl-PL" b="1" dirty="0" smtClean="0"/>
              <a:t>i słowackimi. </a:t>
            </a:r>
          </a:p>
          <a:p>
            <a:pPr algn="ctr">
              <a:buNone/>
            </a:pPr>
            <a:r>
              <a:rPr lang="pl-PL" dirty="0" smtClean="0"/>
              <a:t>Od października </a:t>
            </a:r>
            <a:r>
              <a:rPr lang="pl-PL" b="1" dirty="0" smtClean="0"/>
              <a:t>1944 r.</a:t>
            </a:r>
            <a:r>
              <a:rPr lang="pl-PL" dirty="0" smtClean="0"/>
              <a:t> do </a:t>
            </a:r>
            <a:br>
              <a:rPr lang="pl-PL" dirty="0" smtClean="0"/>
            </a:br>
            <a:r>
              <a:rPr lang="pl-PL" dirty="0" smtClean="0"/>
              <a:t>14 </a:t>
            </a:r>
            <a:r>
              <a:rPr lang="pl-PL" b="1" dirty="0" smtClean="0"/>
              <a:t>stycznia 1945 </a:t>
            </a:r>
            <a:r>
              <a:rPr lang="pl-PL" dirty="0" smtClean="0"/>
              <a:t>r. we wsi stacjonowały duże oddziały </a:t>
            </a:r>
            <a:r>
              <a:rPr lang="pl-PL" b="1" dirty="0" smtClean="0"/>
              <a:t>Wehrmachtu,</a:t>
            </a:r>
            <a:r>
              <a:rPr lang="pl-PL" dirty="0" smtClean="0"/>
              <a:t> ponieważ właśnie tutaj przebiegała </a:t>
            </a:r>
            <a:r>
              <a:rPr lang="pl-PL" b="1" dirty="0" smtClean="0"/>
              <a:t>linia frontu</a:t>
            </a:r>
            <a:r>
              <a:rPr lang="pl-PL" dirty="0" smtClean="0"/>
              <a:t>. </a:t>
            </a:r>
          </a:p>
          <a:p>
            <a:pPr algn="ctr">
              <a:buNone/>
            </a:pPr>
            <a:r>
              <a:rPr lang="pl-PL" dirty="0" smtClean="0"/>
              <a:t>	W </a:t>
            </a:r>
            <a:r>
              <a:rPr lang="pl-PL" b="1" dirty="0" smtClean="0"/>
              <a:t>1945 r. </a:t>
            </a:r>
            <a:r>
              <a:rPr lang="pl-PL" dirty="0" smtClean="0"/>
              <a:t>dokonała się ostateczna tragedia Łemków – mieszkańców Krempnej. Najpierw wiele rodzin zostało </a:t>
            </a:r>
            <a:r>
              <a:rPr lang="pl-PL" b="1" dirty="0" smtClean="0"/>
              <a:t>zmuszonych do wyjazdu do ZSRR</a:t>
            </a:r>
            <a:r>
              <a:rPr lang="pl-PL" dirty="0" smtClean="0"/>
              <a:t>, a pozostali opuścili wioskę w wyniku </a:t>
            </a:r>
            <a:r>
              <a:rPr lang="pl-PL" b="1" dirty="0" smtClean="0"/>
              <a:t>akcji „Wisła” </a:t>
            </a:r>
            <a:r>
              <a:rPr lang="pl-PL" dirty="0" smtClean="0"/>
              <a:t>wyjeżdżając na „ziemie odzyskane”.</a:t>
            </a:r>
            <a:endParaRPr lang="pl-PL" dirty="0"/>
          </a:p>
        </p:txBody>
      </p:sp>
    </p:spTree>
  </p:cSld>
  <p:clrMapOvr>
    <a:masterClrMapping/>
  </p:clrMapOvr>
  <p:transition spd="slow" advClick="0" advTm="2028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1628800"/>
            <a:ext cx="6120680" cy="3528392"/>
          </a:xfrm>
        </p:spPr>
        <p:txBody>
          <a:bodyPr>
            <a:normAutofit/>
          </a:bodyPr>
          <a:lstStyle/>
          <a:p>
            <a:r>
              <a:rPr lang="pl-PL" b="1" dirty="0" smtClean="0">
                <a:latin typeface="Bradley Hand ITC" pitchFamily="66" charset="0"/>
              </a:rPr>
              <a:t>Dawna cerkiew pod wezwaniem </a:t>
            </a:r>
            <a:br>
              <a:rPr lang="pl-PL" b="1" dirty="0" smtClean="0">
                <a:latin typeface="Bradley Hand ITC" pitchFamily="66" charset="0"/>
              </a:rPr>
            </a:br>
            <a:r>
              <a:rPr lang="pl-PL" b="1" dirty="0" err="1" smtClean="0">
                <a:latin typeface="Bradley Hand ITC" pitchFamily="66" charset="0"/>
              </a:rPr>
              <a:t>sw</a:t>
            </a:r>
            <a:r>
              <a:rPr lang="pl-PL" b="1" dirty="0" smtClean="0">
                <a:latin typeface="Bradley Hand ITC" pitchFamily="66" charset="0"/>
              </a:rPr>
              <a:t>. Kosmy i </a:t>
            </a:r>
            <a:r>
              <a:rPr lang="pl-PL" b="1" dirty="0" err="1" smtClean="0">
                <a:latin typeface="Bradley Hand ITC" pitchFamily="66" charset="0"/>
              </a:rPr>
              <a:t>sw</a:t>
            </a:r>
            <a:r>
              <a:rPr lang="pl-PL" b="1" dirty="0" smtClean="0">
                <a:latin typeface="Bradley Hand ITC" pitchFamily="66" charset="0"/>
              </a:rPr>
              <a:t>. Damiana w Krempnej</a:t>
            </a:r>
            <a:endParaRPr lang="pl-PL" b="1" dirty="0">
              <a:latin typeface="Bradley Hand ITC" pitchFamily="66" charset="0"/>
            </a:endParaRPr>
          </a:p>
        </p:txBody>
      </p:sp>
      <p:pic>
        <p:nvPicPr>
          <p:cNvPr id="3" name="Symbol zastępczy zawartości 4" descr="IMG_21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844824"/>
            <a:ext cx="5914752" cy="3943168"/>
          </a:xfrm>
        </p:spPr>
      </p:pic>
      <p:sp>
        <p:nvSpPr>
          <p:cNvPr id="4" name="pole tekstowe 3"/>
          <p:cNvSpPr txBox="1"/>
          <p:nvPr/>
        </p:nvSpPr>
        <p:spPr>
          <a:xfrm>
            <a:off x="2627784" y="3212976"/>
            <a:ext cx="792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/>
              <a:t>,</a:t>
            </a:r>
            <a:endParaRPr lang="pl-PL" sz="22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652120" y="3212976"/>
            <a:ext cx="720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/>
              <a:t>,</a:t>
            </a:r>
            <a:endParaRPr lang="pl-PL" sz="2200" b="1" dirty="0"/>
          </a:p>
        </p:txBody>
      </p:sp>
    </p:spTree>
  </p:cSld>
  <p:clrMapOvr>
    <a:masterClrMapping/>
  </p:clrMapOvr>
  <p:transition spd="slow" advClick="0" advTm="856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2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31640" y="1268760"/>
            <a:ext cx="6408712" cy="4493096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5300" b="1" dirty="0" smtClean="0">
                <a:latin typeface="Bradley Hand ITC" pitchFamily="66" charset="0"/>
              </a:rPr>
              <a:t>D</a:t>
            </a:r>
            <a:r>
              <a:rPr lang="pl-PL" dirty="0" smtClean="0"/>
              <a:t>awna cerkiew </a:t>
            </a:r>
            <a:r>
              <a:rPr lang="pl-PL" b="1" dirty="0" smtClean="0"/>
              <a:t>grekokatolicka </a:t>
            </a:r>
            <a:r>
              <a:rPr lang="pl-PL" dirty="0" smtClean="0"/>
              <a:t>pod wezwaniem </a:t>
            </a:r>
            <a:r>
              <a:rPr lang="pl-PL" b="1" dirty="0" smtClean="0"/>
              <a:t>św. Kosmy i św. Damiana</a:t>
            </a:r>
            <a:r>
              <a:rPr lang="pl-PL" dirty="0" smtClean="0"/>
              <a:t>, a obecnie kościół </a:t>
            </a:r>
            <a:r>
              <a:rPr lang="pl-PL" b="1" dirty="0" smtClean="0"/>
              <a:t>rzymskokatolicki </a:t>
            </a:r>
            <a:r>
              <a:rPr lang="pl-PL" dirty="0" smtClean="0"/>
              <a:t>pod wezwaniem św. </a:t>
            </a:r>
            <a:r>
              <a:rPr lang="pl-PL" b="1" dirty="0" smtClean="0"/>
              <a:t>Maksymiliana Kolbego powstała </a:t>
            </a:r>
            <a:r>
              <a:rPr lang="pl-PL" dirty="0" smtClean="0"/>
              <a:t>prawdopodobnie w </a:t>
            </a:r>
            <a:r>
              <a:rPr lang="pl-PL" b="1" dirty="0" smtClean="0"/>
              <a:t>1787 r.</a:t>
            </a:r>
          </a:p>
          <a:p>
            <a:pPr algn="ctr">
              <a:buNone/>
            </a:pPr>
            <a:r>
              <a:rPr lang="pl-PL" dirty="0" smtClean="0"/>
              <a:t>	Jest to budowa o konstrukcji </a:t>
            </a:r>
            <a:r>
              <a:rPr lang="pl-PL" b="1" dirty="0" smtClean="0"/>
              <a:t>zrębowej, trójdzielna </a:t>
            </a:r>
            <a:r>
              <a:rPr lang="pl-PL" dirty="0" smtClean="0"/>
              <a:t>(nawa, prezbiterium i babiniec) z zakrystią przy prezbiterium. </a:t>
            </a:r>
          </a:p>
          <a:p>
            <a:pPr algn="ctr">
              <a:buNone/>
            </a:pPr>
            <a:r>
              <a:rPr lang="pl-PL" dirty="0" smtClean="0"/>
              <a:t>Konstrukcja wieży </a:t>
            </a:r>
            <a:r>
              <a:rPr lang="pl-PL" b="1" dirty="0" smtClean="0"/>
              <a:t>słupowo-ramowa z izbicą </a:t>
            </a:r>
            <a:r>
              <a:rPr lang="pl-PL" dirty="0" smtClean="0"/>
              <a:t>o ścianach pochyłych. Nad nawą </a:t>
            </a:r>
            <a:br>
              <a:rPr lang="pl-PL" dirty="0" smtClean="0"/>
            </a:br>
            <a:r>
              <a:rPr lang="pl-PL" dirty="0" smtClean="0"/>
              <a:t>i prezbiterium kopuły namiotowe, dwukrotnie łamane.</a:t>
            </a:r>
            <a:endParaRPr lang="pl-PL" dirty="0"/>
          </a:p>
        </p:txBody>
      </p:sp>
    </p:spTree>
  </p:cSld>
  <p:clrMapOvr>
    <a:masterClrMapping/>
  </p:clrMapOvr>
  <p:transition spd="slow" advClick="0" advTm="2114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7624" y="1988840"/>
            <a:ext cx="6275040" cy="3917032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500" b="1" dirty="0" smtClean="0">
                <a:latin typeface="Bradley Hand ITC" pitchFamily="66" charset="0"/>
              </a:rPr>
              <a:t>W</a:t>
            </a:r>
            <a:r>
              <a:rPr lang="pl-PL" dirty="0" smtClean="0"/>
              <a:t> przedsionku świątyni po prawej stronie stoi </a:t>
            </a:r>
            <a:r>
              <a:rPr lang="pl-PL" b="1" dirty="0" smtClean="0"/>
              <a:t>feretron z figurą Matki Bożej,</a:t>
            </a:r>
            <a:r>
              <a:rPr lang="pl-PL" dirty="0" smtClean="0"/>
              <a:t> przez miejscową ludność uważany </a:t>
            </a:r>
            <a:r>
              <a:rPr lang="pl-PL" b="1" dirty="0" smtClean="0"/>
              <a:t>za cudowny</a:t>
            </a:r>
            <a:r>
              <a:rPr lang="pl-PL" dirty="0" smtClean="0"/>
              <a:t>. Otaczany czcią przez kobiety.</a:t>
            </a:r>
            <a:endParaRPr lang="pl-PL" dirty="0"/>
          </a:p>
        </p:txBody>
      </p:sp>
    </p:spTree>
  </p:cSld>
  <p:clrMapOvr>
    <a:masterClrMapping/>
  </p:clrMapOvr>
  <p:transition spd="slow" advClick="0" advTm="970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229200"/>
            <a:ext cx="8229600" cy="1143000"/>
          </a:xfrm>
        </p:spPr>
        <p:txBody>
          <a:bodyPr>
            <a:normAutofit/>
          </a:bodyPr>
          <a:lstStyle/>
          <a:p>
            <a:r>
              <a:rPr lang="pl-PL" sz="3000" b="1" dirty="0" smtClean="0">
                <a:latin typeface="Bradley Hand ITC" pitchFamily="66" charset="0"/>
              </a:rPr>
              <a:t>feretron z figura Matki </a:t>
            </a:r>
            <a:r>
              <a:rPr lang="pl-PL" sz="3000" b="1" dirty="0" err="1" smtClean="0">
                <a:latin typeface="Bradley Hand ITC" pitchFamily="66" charset="0"/>
              </a:rPr>
              <a:t>Bozej</a:t>
            </a:r>
            <a:endParaRPr lang="pl-PL" sz="30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1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412776"/>
            <a:ext cx="5688632" cy="3792421"/>
          </a:xfrm>
        </p:spPr>
      </p:pic>
      <p:sp>
        <p:nvSpPr>
          <p:cNvPr id="5" name="pole tekstowe 4"/>
          <p:cNvSpPr txBox="1"/>
          <p:nvPr/>
        </p:nvSpPr>
        <p:spPr>
          <a:xfrm>
            <a:off x="6429388" y="542926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.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714876" y="5643578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</p:spTree>
  </p:cSld>
  <p:clrMapOvr>
    <a:masterClrMapping/>
  </p:clrMapOvr>
  <p:transition spd="slow" advClick="0" advTm="715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91680" y="1340768"/>
            <a:ext cx="5626968" cy="4637112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500" b="1" dirty="0" smtClean="0">
                <a:latin typeface="Bradley Hand ITC" pitchFamily="66" charset="0"/>
              </a:rPr>
              <a:t>I</a:t>
            </a:r>
            <a:r>
              <a:rPr lang="pl-PL" b="1" dirty="0" smtClean="0"/>
              <a:t>konostas</a:t>
            </a:r>
            <a:r>
              <a:rPr lang="pl-PL" dirty="0" smtClean="0"/>
              <a:t> świątyni tworzą ikony pochodzące</a:t>
            </a:r>
            <a:br>
              <a:rPr lang="pl-PL" dirty="0" smtClean="0"/>
            </a:br>
            <a:r>
              <a:rPr lang="pl-PL" b="1" dirty="0" smtClean="0"/>
              <a:t>z XVIII-XIX </a:t>
            </a:r>
            <a:r>
              <a:rPr lang="pl-PL" dirty="0" smtClean="0"/>
              <a:t>w.  Cenna jest zwłaszcza ikona </a:t>
            </a:r>
            <a:r>
              <a:rPr lang="pl-PL" b="1" dirty="0" err="1" smtClean="0"/>
              <a:t>Hodegetrii</a:t>
            </a:r>
            <a:r>
              <a:rPr lang="pl-PL" dirty="0" smtClean="0"/>
              <a:t> z rzędu </a:t>
            </a:r>
            <a:r>
              <a:rPr lang="pl-PL" dirty="0" err="1" smtClean="0"/>
              <a:t>namiestnego</a:t>
            </a:r>
            <a:r>
              <a:rPr lang="pl-PL" dirty="0" smtClean="0"/>
              <a:t> łącząca elementy tradycji </a:t>
            </a:r>
            <a:r>
              <a:rPr lang="pl-PL" b="1" dirty="0" err="1" smtClean="0"/>
              <a:t>biznatyjsko-ruskiej</a:t>
            </a:r>
            <a:r>
              <a:rPr lang="pl-PL" b="1" dirty="0" smtClean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wpływami zachodnimi.</a:t>
            </a:r>
            <a:endParaRPr lang="pl-PL" dirty="0"/>
          </a:p>
        </p:txBody>
      </p:sp>
    </p:spTree>
  </p:cSld>
  <p:clrMapOvr>
    <a:masterClrMapping/>
  </p:clrMapOvr>
  <p:transition spd="slow" advClick="0" advTm="1315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229600" cy="114300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latin typeface="Bradley Hand ITC" pitchFamily="66" charset="0"/>
              </a:rPr>
              <a:t>Ikonostas – dawna cerkiew w Krempnej</a:t>
            </a:r>
            <a:endParaRPr lang="pl-PL" sz="28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1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836712"/>
            <a:ext cx="5472608" cy="4272475"/>
          </a:xfrm>
        </p:spPr>
      </p:pic>
    </p:spTree>
  </p:cSld>
  <p:clrMapOvr>
    <a:masterClrMapping/>
  </p:clrMapOvr>
  <p:transition spd="slow" advClick="0" advTm="662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3648" y="1268760"/>
            <a:ext cx="6192688" cy="4896545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5300" b="1" dirty="0" smtClean="0">
                <a:latin typeface="Bradley Hand ITC" pitchFamily="66" charset="0"/>
              </a:rPr>
              <a:t>C</a:t>
            </a:r>
            <a:r>
              <a:rPr lang="pl-PL" b="1" dirty="0" smtClean="0"/>
              <a:t>arskie wrota </a:t>
            </a:r>
            <a:r>
              <a:rPr lang="pl-PL" dirty="0" smtClean="0"/>
              <a:t>– ażurowe, ze sceną Zwiastowania i postaciami czterech ewangelistów. </a:t>
            </a:r>
          </a:p>
          <a:p>
            <a:pPr algn="ctr">
              <a:buNone/>
            </a:pPr>
            <a:r>
              <a:rPr lang="pl-PL" dirty="0" smtClean="0"/>
              <a:t>Nad carskimi wrotami umieszczono scenę </a:t>
            </a:r>
            <a:r>
              <a:rPr lang="pl-PL" b="1" dirty="0" smtClean="0"/>
              <a:t>Ostatniej Wieczerzy. </a:t>
            </a:r>
            <a:r>
              <a:rPr lang="pl-PL" dirty="0" smtClean="0"/>
              <a:t>Nad obrazem Ostatniej Wieczerzy, w następnej kondygnacji ikonostasu </a:t>
            </a:r>
            <a:r>
              <a:rPr lang="pl-PL" b="1" dirty="0" smtClean="0"/>
              <a:t>Chrystus na tronie – </a:t>
            </a:r>
            <a:r>
              <a:rPr lang="pl-PL" b="1" dirty="0" err="1" smtClean="0"/>
              <a:t>Pantokrator</a:t>
            </a:r>
            <a:r>
              <a:rPr lang="pl-PL" b="1" dirty="0" smtClean="0"/>
              <a:t>,</a:t>
            </a:r>
            <a:r>
              <a:rPr lang="pl-PL" dirty="0" smtClean="0"/>
              <a:t> po bokach </a:t>
            </a:r>
            <a:r>
              <a:rPr lang="pl-PL" b="1" dirty="0" smtClean="0"/>
              <a:t>ikony z postaciami apostołów. </a:t>
            </a:r>
          </a:p>
          <a:p>
            <a:pPr algn="ctr">
              <a:buNone/>
            </a:pPr>
            <a:r>
              <a:rPr lang="pl-PL" dirty="0" smtClean="0"/>
              <a:t>W zwieńczeniu namalowany jest </a:t>
            </a:r>
            <a:r>
              <a:rPr lang="pl-PL" b="1" dirty="0" smtClean="0"/>
              <a:t>krzyż</a:t>
            </a:r>
            <a:r>
              <a:rPr lang="pl-PL" dirty="0" smtClean="0"/>
              <a:t>, a po bokach </a:t>
            </a:r>
            <a:r>
              <a:rPr lang="pl-PL" b="1" dirty="0" smtClean="0"/>
              <a:t>trzy ikony </a:t>
            </a:r>
            <a:r>
              <a:rPr lang="pl-PL" dirty="0" smtClean="0"/>
              <a:t>przedstawiające </a:t>
            </a:r>
            <a:r>
              <a:rPr lang="pl-PL" b="1" dirty="0" smtClean="0"/>
              <a:t>proroków.</a:t>
            </a:r>
            <a:endParaRPr lang="pl-PL" b="1" dirty="0"/>
          </a:p>
        </p:txBody>
      </p:sp>
    </p:spTree>
  </p:cSld>
  <p:clrMapOvr>
    <a:masterClrMapping/>
  </p:clrMapOvr>
  <p:transition spd="slow" advClick="0" advTm="2117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29600" cy="1143000"/>
          </a:xfrm>
        </p:spPr>
        <p:txBody>
          <a:bodyPr>
            <a:normAutofit/>
          </a:bodyPr>
          <a:lstStyle/>
          <a:p>
            <a:r>
              <a:rPr lang="pl-PL" sz="3000" b="1" dirty="0" smtClean="0">
                <a:latin typeface="Bradley Hand ITC" pitchFamily="66" charset="0"/>
              </a:rPr>
              <a:t>Carskie wrota –  dawna cerkiew</a:t>
            </a:r>
            <a:br>
              <a:rPr lang="pl-PL" sz="3000" b="1" dirty="0" smtClean="0">
                <a:latin typeface="Bradley Hand ITC" pitchFamily="66" charset="0"/>
              </a:rPr>
            </a:br>
            <a:r>
              <a:rPr lang="pl-PL" sz="3000" b="1" dirty="0" smtClean="0">
                <a:latin typeface="Bradley Hand ITC" pitchFamily="66" charset="0"/>
              </a:rPr>
              <a:t> w Krempnej</a:t>
            </a:r>
            <a:endParaRPr lang="pl-PL" sz="30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052736"/>
            <a:ext cx="5976664" cy="3984442"/>
          </a:xfrm>
        </p:spPr>
      </p:pic>
    </p:spTree>
  </p:cSld>
  <p:clrMapOvr>
    <a:masterClrMapping/>
  </p:clrMapOvr>
  <p:transition spd="slow" advClick="0" advTm="703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1484784"/>
            <a:ext cx="6897960" cy="3888432"/>
          </a:xfrm>
        </p:spPr>
        <p:txBody>
          <a:bodyPr>
            <a:normAutofit/>
          </a:bodyPr>
          <a:lstStyle/>
          <a:p>
            <a:r>
              <a:rPr lang="pl-PL" sz="6000" b="1" dirty="0" err="1" smtClean="0">
                <a:latin typeface="Bradley Hand ITC" pitchFamily="66" charset="0"/>
              </a:rPr>
              <a:t>Zasieg</a:t>
            </a:r>
            <a:r>
              <a:rPr lang="pl-PL" sz="6000" b="1" dirty="0" smtClean="0">
                <a:latin typeface="Bradley Hand ITC" pitchFamily="66" charset="0"/>
              </a:rPr>
              <a:t> terytorialny Łemkowszczyzny według </a:t>
            </a:r>
            <a:br>
              <a:rPr lang="pl-PL" sz="6000" b="1" dirty="0" smtClean="0">
                <a:latin typeface="Bradley Hand ITC" pitchFamily="66" charset="0"/>
              </a:rPr>
            </a:br>
            <a:r>
              <a:rPr lang="pl-PL" sz="6000" b="1" dirty="0" smtClean="0">
                <a:latin typeface="Bradley Hand ITC" pitchFamily="66" charset="0"/>
              </a:rPr>
              <a:t>R. Reinfussa</a:t>
            </a:r>
            <a:endParaRPr lang="pl-PL" sz="6000" b="1" dirty="0">
              <a:latin typeface="Bradley Hand ITC" pitchFamily="66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 flipH="1">
            <a:off x="3203848" y="2132856"/>
            <a:ext cx="72008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Click="0" advTm="345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5229200"/>
            <a:ext cx="8229600" cy="1143000"/>
          </a:xfrm>
        </p:spPr>
        <p:txBody>
          <a:bodyPr>
            <a:normAutofit/>
          </a:bodyPr>
          <a:lstStyle/>
          <a:p>
            <a:r>
              <a:rPr lang="pl-PL" sz="3000" b="1" dirty="0" smtClean="0">
                <a:latin typeface="Bradley Hand ITC" pitchFamily="66" charset="0"/>
              </a:rPr>
              <a:t>Ikonostas –  dawna cerkiew </a:t>
            </a:r>
            <a:br>
              <a:rPr lang="pl-PL" sz="3000" b="1" dirty="0" smtClean="0">
                <a:latin typeface="Bradley Hand ITC" pitchFamily="66" charset="0"/>
              </a:rPr>
            </a:br>
            <a:r>
              <a:rPr lang="pl-PL" sz="3000" b="1" dirty="0" smtClean="0">
                <a:latin typeface="Bradley Hand ITC" pitchFamily="66" charset="0"/>
              </a:rPr>
              <a:t>w Krempnej</a:t>
            </a:r>
            <a:endParaRPr lang="pl-PL" sz="30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1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052736"/>
            <a:ext cx="5616624" cy="4032448"/>
          </a:xfrm>
        </p:spPr>
      </p:pic>
    </p:spTree>
  </p:cSld>
  <p:clrMapOvr>
    <a:masterClrMapping/>
  </p:clrMapOvr>
  <p:transition spd="slow" advClick="0" advTm="712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229200"/>
            <a:ext cx="8229600" cy="1143000"/>
          </a:xfrm>
        </p:spPr>
        <p:txBody>
          <a:bodyPr>
            <a:normAutofit/>
          </a:bodyPr>
          <a:lstStyle/>
          <a:p>
            <a:r>
              <a:rPr lang="pl-PL" sz="3000" b="1" dirty="0" smtClean="0">
                <a:latin typeface="Bradley Hand ITC" pitchFamily="66" charset="0"/>
              </a:rPr>
              <a:t>Ikona z ikonostasu –  dawna cerkiew </a:t>
            </a:r>
            <a:br>
              <a:rPr lang="pl-PL" sz="3000" b="1" dirty="0" smtClean="0">
                <a:latin typeface="Bradley Hand ITC" pitchFamily="66" charset="0"/>
              </a:rPr>
            </a:br>
            <a:r>
              <a:rPr lang="pl-PL" sz="3000" b="1" dirty="0" smtClean="0">
                <a:latin typeface="Bradley Hand ITC" pitchFamily="66" charset="0"/>
              </a:rPr>
              <a:t>w Krempnej</a:t>
            </a:r>
            <a:endParaRPr lang="pl-PL" sz="30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052736"/>
            <a:ext cx="6091572" cy="4061048"/>
          </a:xfrm>
        </p:spPr>
      </p:pic>
    </p:spTree>
  </p:cSld>
  <p:clrMapOvr>
    <a:masterClrMapping/>
  </p:clrMapOvr>
  <p:transition spd="slow" advClick="0" advTm="756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4941168"/>
            <a:ext cx="6480720" cy="157504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latin typeface="Bradley Hand ITC" pitchFamily="66" charset="0"/>
              </a:rPr>
              <a:t>Fragment </a:t>
            </a:r>
            <a:r>
              <a:rPr lang="pl-PL" sz="2800" b="1" dirty="0" err="1" smtClean="0">
                <a:latin typeface="Bradley Hand ITC" pitchFamily="66" charset="0"/>
              </a:rPr>
              <a:t>Deeis</a:t>
            </a:r>
            <a:r>
              <a:rPr lang="pl-PL" sz="2800" b="1" dirty="0" smtClean="0">
                <a:latin typeface="Bradley Hand ITC" pitchFamily="66" charset="0"/>
              </a:rPr>
              <a:t> Apostolskiej datowanej na XVII w., pochodzącej z niezachowanego ikonostasu – dawna cerkiew w Krempnej</a:t>
            </a:r>
            <a:endParaRPr lang="pl-PL" sz="28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1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980728"/>
            <a:ext cx="5698729" cy="3799152"/>
          </a:xfrm>
        </p:spPr>
      </p:pic>
    </p:spTree>
  </p:cSld>
  <p:clrMapOvr>
    <a:masterClrMapping/>
  </p:clrMapOvr>
  <p:transition spd="slow" advClick="0" advTm="1020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5229200"/>
            <a:ext cx="6120680" cy="1143000"/>
          </a:xfrm>
        </p:spPr>
        <p:txBody>
          <a:bodyPr>
            <a:normAutofit/>
          </a:bodyPr>
          <a:lstStyle/>
          <a:p>
            <a:r>
              <a:rPr lang="pl-PL" sz="3000" b="1" dirty="0" smtClean="0">
                <a:latin typeface="Bradley Hand ITC" pitchFamily="66" charset="0"/>
              </a:rPr>
              <a:t>Za carskimi wrotami –  dawna cerkiew w Krempnej</a:t>
            </a:r>
            <a:endParaRPr lang="pl-PL" sz="30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908720"/>
            <a:ext cx="6091572" cy="4061048"/>
          </a:xfrm>
        </p:spPr>
      </p:pic>
      <p:pic>
        <p:nvPicPr>
          <p:cNvPr id="5" name="Symbol zastępczy zawartości 3" descr="IMG_21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908720"/>
            <a:ext cx="6120680" cy="4176464"/>
          </a:xfrm>
          <a:prstGeom prst="rect">
            <a:avLst/>
          </a:prstGeom>
        </p:spPr>
      </p:pic>
    </p:spTree>
  </p:cSld>
  <p:clrMapOvr>
    <a:masterClrMapping/>
  </p:clrMapOvr>
  <p:transition spd="slow" advClick="0" advTm="1125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5157192"/>
            <a:ext cx="6840760" cy="1143000"/>
          </a:xfrm>
        </p:spPr>
        <p:txBody>
          <a:bodyPr>
            <a:normAutofit fontScale="90000"/>
          </a:bodyPr>
          <a:lstStyle/>
          <a:p>
            <a:r>
              <a:rPr lang="pl-PL" sz="2800" b="1" dirty="0" err="1" smtClean="0">
                <a:latin typeface="Bradley Hand ITC" pitchFamily="66" charset="0"/>
              </a:rPr>
              <a:t>Wnetrze</a:t>
            </a:r>
            <a:r>
              <a:rPr lang="pl-PL" sz="2800" b="1" dirty="0" smtClean="0">
                <a:latin typeface="Bradley Hand ITC" pitchFamily="66" charset="0"/>
              </a:rPr>
              <a:t>  dawnej cerkwi pod wezwaniem </a:t>
            </a:r>
            <a:r>
              <a:rPr lang="pl-PL" sz="2800" b="1" dirty="0" err="1" smtClean="0">
                <a:latin typeface="Bradley Hand ITC" pitchFamily="66" charset="0"/>
              </a:rPr>
              <a:t>sw</a:t>
            </a:r>
            <a:r>
              <a:rPr lang="pl-PL" sz="2800" b="1" dirty="0" smtClean="0">
                <a:latin typeface="+mn-lt"/>
              </a:rPr>
              <a:t>.</a:t>
            </a:r>
            <a:r>
              <a:rPr lang="pl-PL" sz="2800" b="1" dirty="0" smtClean="0">
                <a:latin typeface="Bradley Hand ITC" pitchFamily="66" charset="0"/>
              </a:rPr>
              <a:t> Kosmy </a:t>
            </a:r>
            <a:br>
              <a:rPr lang="pl-PL" sz="2800" b="1" dirty="0" smtClean="0">
                <a:latin typeface="Bradley Hand ITC" pitchFamily="66" charset="0"/>
              </a:rPr>
            </a:br>
            <a:r>
              <a:rPr lang="pl-PL" sz="2800" b="1" dirty="0" smtClean="0">
                <a:latin typeface="Bradley Hand ITC" pitchFamily="66" charset="0"/>
              </a:rPr>
              <a:t>i </a:t>
            </a:r>
            <a:r>
              <a:rPr lang="pl-PL" sz="2800" b="1" dirty="0" err="1" smtClean="0">
                <a:latin typeface="Bradley Hand ITC" pitchFamily="66" charset="0"/>
              </a:rPr>
              <a:t>sw</a:t>
            </a:r>
            <a:r>
              <a:rPr lang="pl-PL" sz="2800" b="1" dirty="0" smtClean="0">
                <a:latin typeface="Bradley Hand ITC" pitchFamily="66" charset="0"/>
              </a:rPr>
              <a:t>. Damiana w Krempnej</a:t>
            </a:r>
            <a:endParaRPr lang="pl-PL" sz="28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1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1071546"/>
            <a:ext cx="5767536" cy="3845024"/>
          </a:xfrm>
        </p:spPr>
      </p:pic>
      <p:sp>
        <p:nvSpPr>
          <p:cNvPr id="5" name="pole tekstowe 4"/>
          <p:cNvSpPr txBox="1"/>
          <p:nvPr/>
        </p:nvSpPr>
        <p:spPr>
          <a:xfrm>
            <a:off x="7072330" y="4929198"/>
            <a:ext cx="21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928926" y="564357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143108" y="5214950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</p:spTree>
  </p:cSld>
  <p:clrMapOvr>
    <a:masterClrMapping/>
  </p:clrMapOvr>
  <p:transition spd="slow" advClick="0" advTm="681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5301208"/>
            <a:ext cx="6563072" cy="1066130"/>
          </a:xfrm>
        </p:spPr>
        <p:txBody>
          <a:bodyPr>
            <a:normAutofit fontScale="90000"/>
          </a:bodyPr>
          <a:lstStyle/>
          <a:p>
            <a:r>
              <a:rPr lang="pl-PL" sz="2800" b="1" dirty="0" smtClean="0">
                <a:latin typeface="Bradley Hand ITC" pitchFamily="66" charset="0"/>
              </a:rPr>
              <a:t>Abraham i Izaak – </a:t>
            </a:r>
            <a:r>
              <a:rPr lang="pl-PL" sz="2800" b="1" dirty="0" err="1" smtClean="0">
                <a:latin typeface="Bradley Hand ITC" pitchFamily="66" charset="0"/>
              </a:rPr>
              <a:t>wnetrze</a:t>
            </a:r>
            <a:r>
              <a:rPr lang="pl-PL" sz="2800" b="1" dirty="0" smtClean="0">
                <a:latin typeface="Bradley Hand ITC" pitchFamily="66" charset="0"/>
              </a:rPr>
              <a:t>  dawnej cerkwi pod wezwaniem </a:t>
            </a:r>
            <a:r>
              <a:rPr lang="pl-PL" sz="2800" b="1" dirty="0" err="1" smtClean="0">
                <a:latin typeface="Bradley Hand ITC" pitchFamily="66" charset="0"/>
              </a:rPr>
              <a:t>sw</a:t>
            </a:r>
            <a:r>
              <a:rPr lang="pl-PL" sz="2800" b="1" dirty="0" smtClean="0">
                <a:latin typeface="Bradley Hand ITC" pitchFamily="66" charset="0"/>
              </a:rPr>
              <a:t>. Kosmy i </a:t>
            </a:r>
            <a:r>
              <a:rPr lang="pl-PL" sz="2800" b="1" dirty="0" err="1" smtClean="0">
                <a:latin typeface="Bradley Hand ITC" pitchFamily="66" charset="0"/>
              </a:rPr>
              <a:t>sw</a:t>
            </a:r>
            <a:r>
              <a:rPr lang="pl-PL" sz="2800" b="1" dirty="0" smtClean="0">
                <a:latin typeface="Bradley Hand ITC" pitchFamily="66" charset="0"/>
              </a:rPr>
              <a:t>. Damiana w Krempnej</a:t>
            </a:r>
            <a:endParaRPr lang="pl-PL" sz="28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16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664" y="1052736"/>
            <a:ext cx="6048672" cy="4032448"/>
          </a:xfrm>
        </p:spPr>
      </p:pic>
      <p:sp>
        <p:nvSpPr>
          <p:cNvPr id="5" name="pole tekstowe 4"/>
          <p:cNvSpPr txBox="1"/>
          <p:nvPr/>
        </p:nvSpPr>
        <p:spPr>
          <a:xfrm>
            <a:off x="4357686" y="528638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357554" y="542926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 flipH="1">
            <a:off x="5072066" y="542926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</p:spTree>
    <p:custDataLst>
      <p:tags r:id="rId1"/>
    </p:custDataLst>
  </p:cSld>
  <p:clrMapOvr>
    <a:masterClrMapping/>
  </p:clrMapOvr>
  <p:transition spd="slow" advClick="0" advTm="1046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5373216"/>
            <a:ext cx="6923112" cy="1143000"/>
          </a:xfrm>
        </p:spPr>
        <p:txBody>
          <a:bodyPr>
            <a:normAutofit/>
          </a:bodyPr>
          <a:lstStyle/>
          <a:p>
            <a:r>
              <a:rPr lang="pl-PL" sz="2800" b="1" dirty="0" err="1" smtClean="0">
                <a:latin typeface="Bradley Hand ITC" pitchFamily="66" charset="0"/>
              </a:rPr>
              <a:t>Wnetrze</a:t>
            </a:r>
            <a:r>
              <a:rPr lang="pl-PL" sz="2800" b="1" dirty="0" smtClean="0">
                <a:latin typeface="Bradley Hand ITC" pitchFamily="66" charset="0"/>
              </a:rPr>
              <a:t> dawnej cerkwi </a:t>
            </a:r>
            <a:br>
              <a:rPr lang="pl-PL" sz="2800" b="1" dirty="0" smtClean="0">
                <a:latin typeface="Bradley Hand ITC" pitchFamily="66" charset="0"/>
              </a:rPr>
            </a:br>
            <a:r>
              <a:rPr lang="pl-PL" sz="2800" b="1" dirty="0" smtClean="0">
                <a:latin typeface="Bradley Hand ITC" pitchFamily="66" charset="0"/>
              </a:rPr>
              <a:t>w Krempnej</a:t>
            </a:r>
            <a:endParaRPr lang="pl-PL" sz="28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052736"/>
            <a:ext cx="6199584" cy="4133056"/>
          </a:xfrm>
        </p:spPr>
      </p:pic>
      <p:sp>
        <p:nvSpPr>
          <p:cNvPr id="5" name="pole tekstowe 4"/>
          <p:cNvSpPr txBox="1"/>
          <p:nvPr/>
        </p:nvSpPr>
        <p:spPr>
          <a:xfrm>
            <a:off x="3419872" y="5589240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</p:spTree>
  </p:cSld>
  <p:clrMapOvr>
    <a:masterClrMapping/>
  </p:clrMapOvr>
  <p:transition spd="slow" advClick="0" advTm="593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>
            <a:noAutofit/>
          </a:bodyPr>
          <a:lstStyle/>
          <a:p>
            <a:r>
              <a:rPr lang="pl-PL" sz="7000" b="1" dirty="0" smtClean="0">
                <a:latin typeface="Bradley Hand ITC" pitchFamily="66" charset="0"/>
              </a:rPr>
              <a:t>CERKIEW</a:t>
            </a:r>
            <a:br>
              <a:rPr lang="pl-PL" sz="7000" b="1" dirty="0" smtClean="0">
                <a:latin typeface="Bradley Hand ITC" pitchFamily="66" charset="0"/>
              </a:rPr>
            </a:br>
            <a:r>
              <a:rPr lang="pl-PL" sz="7000" b="1" dirty="0" smtClean="0">
                <a:latin typeface="Bradley Hand ITC" pitchFamily="66" charset="0"/>
              </a:rPr>
              <a:t> W</a:t>
            </a:r>
            <a:br>
              <a:rPr lang="pl-PL" sz="7000" b="1" dirty="0" smtClean="0">
                <a:latin typeface="Bradley Hand ITC" pitchFamily="66" charset="0"/>
              </a:rPr>
            </a:br>
            <a:r>
              <a:rPr lang="pl-PL" sz="7000" b="1" dirty="0" smtClean="0">
                <a:latin typeface="Bradley Hand ITC" pitchFamily="66" charset="0"/>
              </a:rPr>
              <a:t> KOTANI</a:t>
            </a:r>
            <a:endParaRPr lang="pl-PL" sz="7000" b="1" dirty="0">
              <a:latin typeface="Bradley Hand ITC" pitchFamily="66" charset="0"/>
            </a:endParaRPr>
          </a:p>
        </p:txBody>
      </p:sp>
      <p:pic>
        <p:nvPicPr>
          <p:cNvPr id="3" name="Symbol zastępczy zawartości 3" descr="IMG_21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412776"/>
            <a:ext cx="6202785" cy="4135190"/>
          </a:xfrm>
        </p:spPr>
      </p:pic>
    </p:spTree>
  </p:cSld>
  <p:clrMapOvr>
    <a:masterClrMapping/>
  </p:clrMapOvr>
  <p:transition spd="slow" advClick="0" advTm="979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2" calcmode="lin" valueType="num">
                                      <p:cBhvr override="childStyl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268760"/>
            <a:ext cx="6707088" cy="398904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5300" b="1" dirty="0" smtClean="0">
                <a:latin typeface="Bradley Hand ITC" pitchFamily="66" charset="0"/>
              </a:rPr>
              <a:t>D</a:t>
            </a:r>
            <a:r>
              <a:rPr lang="pl-PL" dirty="0" smtClean="0"/>
              <a:t>awna cerkiew </a:t>
            </a:r>
            <a:r>
              <a:rPr lang="pl-PL" b="1" dirty="0" smtClean="0"/>
              <a:t>grekokatolicka</a:t>
            </a:r>
            <a:r>
              <a:rPr lang="pl-PL" dirty="0" smtClean="0"/>
              <a:t> pod wezwaniem </a:t>
            </a:r>
            <a:r>
              <a:rPr lang="pl-PL" b="1" dirty="0" smtClean="0"/>
              <a:t>św. Kosmy i św. Damiana </a:t>
            </a:r>
            <a:r>
              <a:rPr lang="pl-PL" dirty="0" smtClean="0"/>
              <a:t>obecnie pełni funkcję </a:t>
            </a:r>
            <a:r>
              <a:rPr lang="pl-PL" b="1" dirty="0" smtClean="0"/>
              <a:t>kościoła filialnego </a:t>
            </a:r>
            <a:r>
              <a:rPr lang="pl-PL" dirty="0" smtClean="0"/>
              <a:t>parafii rzymskokatolickiej w Krempnej. </a:t>
            </a:r>
          </a:p>
          <a:p>
            <a:pPr algn="ctr">
              <a:buNone/>
            </a:pPr>
            <a:r>
              <a:rPr lang="pl-PL" dirty="0" smtClean="0"/>
              <a:t>	Powstała na przełomie </a:t>
            </a:r>
            <a:r>
              <a:rPr lang="pl-PL" b="1" dirty="0" smtClean="0"/>
              <a:t>XVIII i XIX w. </a:t>
            </a:r>
            <a:r>
              <a:rPr lang="pl-PL" dirty="0" smtClean="0"/>
              <a:t>Dokładana data jej budowy jest nieznana.</a:t>
            </a:r>
          </a:p>
          <a:p>
            <a:pPr algn="ctr">
              <a:buNone/>
            </a:pPr>
            <a:r>
              <a:rPr lang="pl-PL" dirty="0" smtClean="0"/>
              <a:t>	Jest to </a:t>
            </a:r>
            <a:r>
              <a:rPr lang="pl-PL" b="1" dirty="0" smtClean="0"/>
              <a:t>cerkiew orientowana </a:t>
            </a:r>
            <a:r>
              <a:rPr lang="pl-PL" dirty="0" smtClean="0"/>
              <a:t>– prezbiterium jest zwrócone w kierunku wschodnim. Konstrukcja jest </a:t>
            </a:r>
            <a:r>
              <a:rPr lang="pl-PL" b="1" dirty="0" smtClean="0"/>
              <a:t>zrębowa </a:t>
            </a:r>
            <a:r>
              <a:rPr lang="pl-PL" dirty="0" smtClean="0"/>
              <a:t>a budowla w całości została obita </a:t>
            </a:r>
            <a:r>
              <a:rPr lang="pl-PL" b="1" dirty="0" smtClean="0"/>
              <a:t>gontem.</a:t>
            </a:r>
            <a:endParaRPr lang="pl-PL" b="1" dirty="0"/>
          </a:p>
        </p:txBody>
      </p:sp>
    </p:spTree>
  </p:cSld>
  <p:clrMapOvr>
    <a:masterClrMapping/>
  </p:clrMapOvr>
  <p:transition spd="slow" advClick="0" advTm="1825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229600" cy="1143000"/>
          </a:xfrm>
        </p:spPr>
        <p:txBody>
          <a:bodyPr>
            <a:normAutofit/>
          </a:bodyPr>
          <a:lstStyle/>
          <a:p>
            <a:r>
              <a:rPr lang="pl-PL" sz="3000" b="1" dirty="0" smtClean="0">
                <a:latin typeface="Bradley Hand ITC" pitchFamily="66" charset="0"/>
              </a:rPr>
              <a:t>Dawna cerkiew pod wezwaniem </a:t>
            </a:r>
            <a:br>
              <a:rPr lang="pl-PL" sz="3000" b="1" dirty="0" smtClean="0">
                <a:latin typeface="Bradley Hand ITC" pitchFamily="66" charset="0"/>
              </a:rPr>
            </a:br>
            <a:r>
              <a:rPr lang="pl-PL" sz="3000" b="1" dirty="0" err="1" smtClean="0">
                <a:latin typeface="Bradley Hand ITC" pitchFamily="66" charset="0"/>
              </a:rPr>
              <a:t>sw</a:t>
            </a:r>
            <a:r>
              <a:rPr lang="pl-PL" sz="3000" b="1" dirty="0" smtClean="0">
                <a:latin typeface="Bradley Hand ITC" pitchFamily="66" charset="0"/>
              </a:rPr>
              <a:t>. Kosmy i </a:t>
            </a:r>
            <a:r>
              <a:rPr lang="pl-PL" sz="3000" b="1" dirty="0" err="1" smtClean="0">
                <a:latin typeface="Bradley Hand ITC" pitchFamily="66" charset="0"/>
              </a:rPr>
              <a:t>sw</a:t>
            </a:r>
            <a:r>
              <a:rPr lang="pl-PL" sz="3000" b="1" dirty="0" smtClean="0">
                <a:latin typeface="Bradley Hand ITC" pitchFamily="66" charset="0"/>
              </a:rPr>
              <a:t>. Damiana w </a:t>
            </a:r>
            <a:r>
              <a:rPr lang="pl-PL" sz="3000" b="1" dirty="0" err="1" smtClean="0">
                <a:latin typeface="Bradley Hand ITC" pitchFamily="66" charset="0"/>
              </a:rPr>
              <a:t>Kotani</a:t>
            </a:r>
            <a:endParaRPr lang="pl-PL" sz="3000" b="1" dirty="0">
              <a:latin typeface="Bradley Hand ITC" pitchFamily="66" charset="0"/>
            </a:endParaRPr>
          </a:p>
        </p:txBody>
      </p:sp>
      <p:pic>
        <p:nvPicPr>
          <p:cNvPr id="6" name="Symbol zastępczy zawartości 5" descr="10755Kotan_cerki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052736"/>
            <a:ext cx="5916875" cy="3942118"/>
          </a:xfrm>
        </p:spPr>
      </p:pic>
      <p:sp>
        <p:nvSpPr>
          <p:cNvPr id="4" name="pole tekstowe 3"/>
          <p:cNvSpPr txBox="1"/>
          <p:nvPr/>
        </p:nvSpPr>
        <p:spPr>
          <a:xfrm>
            <a:off x="1643042" y="5643578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786182" y="5643578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</p:spTree>
  </p:cSld>
  <p:clrMapOvr>
    <a:masterClrMapping/>
  </p:clrMapOvr>
  <p:transition spd="slow" advClick="0" advTm="598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800px-Lemkow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568952" cy="6408712"/>
          </a:xfrm>
        </p:spPr>
      </p:pic>
    </p:spTree>
  </p:cSld>
  <p:clrMapOvr>
    <a:masterClrMapping/>
  </p:clrMapOvr>
  <p:transition spd="slow" advClick="0" advTm="467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7624" y="1484784"/>
            <a:ext cx="6635080" cy="427707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900" b="1" dirty="0" smtClean="0">
                <a:latin typeface="Bradley Hand ITC" pitchFamily="66" charset="0"/>
              </a:rPr>
              <a:t>P</a:t>
            </a:r>
            <a:r>
              <a:rPr lang="pl-PL" dirty="0" smtClean="0"/>
              <a:t>osiada typową dla cerkwi łemkowskich </a:t>
            </a:r>
            <a:r>
              <a:rPr lang="pl-PL" b="1" dirty="0" smtClean="0"/>
              <a:t>konstrukcję trójdzielną </a:t>
            </a:r>
            <a:r>
              <a:rPr lang="pl-PL" dirty="0" smtClean="0"/>
              <a:t>z wyodrębnioną nawą, babińcem i prezbiterium. Wieża o </a:t>
            </a:r>
            <a:r>
              <a:rPr lang="pl-PL" b="1" dirty="0" smtClean="0"/>
              <a:t>ścianach pochyłych </a:t>
            </a:r>
            <a:r>
              <a:rPr lang="pl-PL" dirty="0" smtClean="0"/>
              <a:t>z izbicą i pozorną latarnią. Nad nawą i prezbiterium dachy o konstrukcji </a:t>
            </a:r>
            <a:r>
              <a:rPr lang="pl-PL" b="1" dirty="0" smtClean="0"/>
              <a:t>namiotowej kryte gontem</a:t>
            </a:r>
            <a:r>
              <a:rPr lang="pl-PL" dirty="0" smtClean="0"/>
              <a:t>.</a:t>
            </a:r>
          </a:p>
          <a:p>
            <a:pPr algn="ctr">
              <a:buNone/>
            </a:pPr>
            <a:r>
              <a:rPr lang="pl-PL" dirty="0" smtClean="0"/>
              <a:t>	W skansenie </a:t>
            </a:r>
            <a:r>
              <a:rPr lang="pl-PL" b="1" dirty="0" smtClean="0"/>
              <a:t>we Lwowie </a:t>
            </a:r>
            <a:r>
              <a:rPr lang="pl-PL" dirty="0" smtClean="0"/>
              <a:t>znajduje się wierna </a:t>
            </a:r>
            <a:r>
              <a:rPr lang="pl-PL" b="1" dirty="0" smtClean="0"/>
              <a:t>kopia cerkwi w </a:t>
            </a:r>
            <a:r>
              <a:rPr lang="pl-PL" b="1" dirty="0" err="1" smtClean="0"/>
              <a:t>Kotani</a:t>
            </a:r>
            <a:r>
              <a:rPr lang="pl-PL" dirty="0" smtClean="0"/>
              <a:t>.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ransition spd="slow" advClick="0" advTm="1528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5229200"/>
            <a:ext cx="8229600" cy="1143000"/>
          </a:xfrm>
        </p:spPr>
        <p:txBody>
          <a:bodyPr>
            <a:normAutofit/>
          </a:bodyPr>
          <a:lstStyle/>
          <a:p>
            <a:r>
              <a:rPr lang="pl-PL" sz="3000" b="1" dirty="0" smtClean="0">
                <a:latin typeface="Bradley Hand ITC" pitchFamily="66" charset="0"/>
              </a:rPr>
              <a:t>Dawna cerkiew w </a:t>
            </a:r>
            <a:r>
              <a:rPr lang="pl-PL" sz="3000" b="1" dirty="0" err="1" smtClean="0">
                <a:latin typeface="Bradley Hand ITC" pitchFamily="66" charset="0"/>
              </a:rPr>
              <a:t>Kotani</a:t>
            </a:r>
            <a:endParaRPr lang="pl-PL" sz="30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1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908720"/>
            <a:ext cx="5914753" cy="3943168"/>
          </a:xfrm>
        </p:spPr>
      </p:pic>
    </p:spTree>
  </p:cSld>
  <p:clrMapOvr>
    <a:masterClrMapping/>
  </p:clrMapOvr>
  <p:transition spd="slow" advClick="0" advTm="732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5085184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pl-PL" sz="2800" b="1" dirty="0" err="1" smtClean="0">
                <a:latin typeface="Bradley Hand ITC" pitchFamily="66" charset="0"/>
              </a:rPr>
              <a:t>Rzad</a:t>
            </a:r>
            <a:r>
              <a:rPr lang="pl-PL" sz="2800" b="1" dirty="0" smtClean="0">
                <a:latin typeface="Bradley Hand ITC" pitchFamily="66" charset="0"/>
              </a:rPr>
              <a:t>  </a:t>
            </a:r>
            <a:r>
              <a:rPr lang="pl-PL" sz="2800" b="1" dirty="0" err="1" smtClean="0">
                <a:latin typeface="Bradley Hand ITC" pitchFamily="66" charset="0"/>
              </a:rPr>
              <a:t>Deesis</a:t>
            </a:r>
            <a:r>
              <a:rPr lang="pl-PL" sz="2800" b="1" dirty="0" smtClean="0">
                <a:latin typeface="Bradley Hand ITC" pitchFamily="66" charset="0"/>
              </a:rPr>
              <a:t> z Apostołami z </a:t>
            </a:r>
            <a:br>
              <a:rPr lang="pl-PL" sz="2800" b="1" dirty="0" smtClean="0">
                <a:latin typeface="Bradley Hand ITC" pitchFamily="66" charset="0"/>
              </a:rPr>
            </a:br>
            <a:r>
              <a:rPr lang="pl-PL" sz="2800" b="1" dirty="0" smtClean="0">
                <a:latin typeface="Bradley Hand ITC" pitchFamily="66" charset="0"/>
              </a:rPr>
              <a:t>I połowy XVIII w. – dawna cerkiew w </a:t>
            </a:r>
            <a:r>
              <a:rPr lang="pl-PL" sz="2800" b="1" dirty="0" err="1" smtClean="0">
                <a:latin typeface="Bradley Hand ITC" pitchFamily="66" charset="0"/>
              </a:rPr>
              <a:t>Kotani</a:t>
            </a:r>
            <a:endParaRPr lang="pl-PL" sz="2800" b="1" dirty="0">
              <a:latin typeface="Bradley Hand ITC" pitchFamily="66" charset="0"/>
            </a:endParaRPr>
          </a:p>
        </p:txBody>
      </p:sp>
      <p:pic>
        <p:nvPicPr>
          <p:cNvPr id="6" name="Symbol zastępczy zawartości 5" descr="IMG_21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908720"/>
            <a:ext cx="6048672" cy="4032448"/>
          </a:xfrm>
        </p:spPr>
      </p:pic>
      <p:sp>
        <p:nvSpPr>
          <p:cNvPr id="4" name="pole tekstowe 3"/>
          <p:cNvSpPr txBox="1"/>
          <p:nvPr/>
        </p:nvSpPr>
        <p:spPr>
          <a:xfrm flipH="1" flipV="1">
            <a:off x="2786050" y="528638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</p:spTree>
  </p:cSld>
  <p:clrMapOvr>
    <a:masterClrMapping/>
  </p:clrMapOvr>
  <p:transition spd="slow" advClick="0" advTm="678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619672" y="980728"/>
            <a:ext cx="5987008" cy="485313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900" b="1" dirty="0" smtClean="0">
                <a:latin typeface="Bradley Hand ITC" pitchFamily="66" charset="0"/>
              </a:rPr>
              <a:t>W</a:t>
            </a:r>
            <a:r>
              <a:rPr lang="pl-PL" dirty="0" smtClean="0"/>
              <a:t>yposażenie cerkwi </a:t>
            </a:r>
            <a:r>
              <a:rPr lang="pl-PL" b="1" dirty="0" smtClean="0"/>
              <a:t>w </a:t>
            </a:r>
            <a:r>
              <a:rPr lang="pl-PL" b="1" dirty="0" err="1" smtClean="0"/>
              <a:t>Kotani</a:t>
            </a:r>
            <a:r>
              <a:rPr lang="pl-PL" b="1" dirty="0" smtClean="0"/>
              <a:t> </a:t>
            </a:r>
            <a:r>
              <a:rPr lang="pl-PL" dirty="0" smtClean="0"/>
              <a:t>zostało po </a:t>
            </a:r>
            <a:r>
              <a:rPr lang="pl-PL" b="1" dirty="0" smtClean="0"/>
              <a:t>akcji „Wisła” </a:t>
            </a:r>
            <a:r>
              <a:rPr lang="pl-PL" dirty="0" smtClean="0"/>
              <a:t>przekazane do Składnicy Ikon do </a:t>
            </a:r>
            <a:r>
              <a:rPr lang="pl-PL" b="1" dirty="0" smtClean="0"/>
              <a:t>Łańcuta</a:t>
            </a:r>
            <a:r>
              <a:rPr lang="pl-PL" dirty="0" smtClean="0"/>
              <a:t>. </a:t>
            </a:r>
          </a:p>
          <a:p>
            <a:pPr algn="ctr">
              <a:buNone/>
            </a:pPr>
            <a:r>
              <a:rPr lang="pl-PL" dirty="0" smtClean="0"/>
              <a:t>W </a:t>
            </a:r>
            <a:r>
              <a:rPr lang="pl-PL" b="1" dirty="0" smtClean="0"/>
              <a:t>2011 r.</a:t>
            </a:r>
            <a:r>
              <a:rPr lang="pl-PL" dirty="0" smtClean="0"/>
              <a:t> do </a:t>
            </a:r>
            <a:r>
              <a:rPr lang="pl-PL" dirty="0" err="1" smtClean="0"/>
              <a:t>kotańskiej</a:t>
            </a:r>
            <a:r>
              <a:rPr lang="pl-PL" dirty="0" smtClean="0"/>
              <a:t> cerkwi powrócił w charakterze depozytu duży fragment ikonostasu: </a:t>
            </a:r>
            <a:r>
              <a:rPr lang="pl-PL" b="1" dirty="0" smtClean="0"/>
              <a:t>rząd </a:t>
            </a:r>
            <a:r>
              <a:rPr lang="pl-PL" b="1" dirty="0" err="1" smtClean="0"/>
              <a:t>Deesis</a:t>
            </a:r>
            <a:r>
              <a:rPr lang="pl-PL" b="1" dirty="0" smtClean="0"/>
              <a:t> </a:t>
            </a:r>
            <a:br>
              <a:rPr lang="pl-PL" b="1" dirty="0" smtClean="0"/>
            </a:br>
            <a:r>
              <a:rPr lang="pl-PL" b="1" dirty="0" smtClean="0"/>
              <a:t>z Apostołami, Ostatnia Wieczerza, rząd proroków oraz wieńczący krzyż i sylwetowa ikona Maryi. </a:t>
            </a:r>
            <a:endParaRPr lang="pl-PL" b="1" dirty="0"/>
          </a:p>
        </p:txBody>
      </p:sp>
    </p:spTree>
  </p:cSld>
  <p:clrMapOvr>
    <a:masterClrMapping/>
  </p:clrMapOvr>
  <p:transition spd="slow" advClick="0" advTm="1690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4" y="5229200"/>
            <a:ext cx="6131024" cy="1066130"/>
          </a:xfrm>
        </p:spPr>
        <p:txBody>
          <a:bodyPr>
            <a:normAutofit/>
          </a:bodyPr>
          <a:lstStyle/>
          <a:p>
            <a:r>
              <a:rPr lang="pl-PL" sz="2800" b="1" dirty="0" err="1" smtClean="0">
                <a:latin typeface="Bradley Hand ITC" pitchFamily="66" charset="0"/>
              </a:rPr>
              <a:t>Wnetrze</a:t>
            </a:r>
            <a:r>
              <a:rPr lang="pl-PL" sz="2800" b="1" dirty="0" smtClean="0">
                <a:latin typeface="Bradley Hand ITC" pitchFamily="66" charset="0"/>
              </a:rPr>
              <a:t> dawnej cerkwi w </a:t>
            </a:r>
            <a:r>
              <a:rPr lang="pl-PL" sz="2800" b="1" dirty="0" err="1" smtClean="0">
                <a:latin typeface="Bradley Hand ITC" pitchFamily="66" charset="0"/>
              </a:rPr>
              <a:t>Kotani</a:t>
            </a:r>
            <a:endParaRPr lang="pl-PL" sz="28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1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052736"/>
            <a:ext cx="6058769" cy="4039179"/>
          </a:xfrm>
        </p:spPr>
      </p:pic>
      <p:pic>
        <p:nvPicPr>
          <p:cNvPr id="5" name="Symbol zastępczy zawartości 3" descr="IMG_21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1000108"/>
            <a:ext cx="6215106" cy="414340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714612" y="5572140"/>
            <a:ext cx="5000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/>
              <a:t>,</a:t>
            </a:r>
            <a:endParaRPr lang="pl-PL" sz="2200" b="1" dirty="0"/>
          </a:p>
        </p:txBody>
      </p:sp>
      <p:pic>
        <p:nvPicPr>
          <p:cNvPr id="7" name="Symbol zastępczy zawartości 3" descr="IMG_21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5" y="928670"/>
            <a:ext cx="6215107" cy="4214842"/>
          </a:xfrm>
          <a:prstGeom prst="rect">
            <a:avLst/>
          </a:prstGeom>
        </p:spPr>
      </p:pic>
      <p:pic>
        <p:nvPicPr>
          <p:cNvPr id="8" name="Symbol zastępczy zawartości 3" descr="IMG_21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0166" y="642918"/>
            <a:ext cx="6215106" cy="4473000"/>
          </a:xfrm>
          <a:prstGeom prst="rect">
            <a:avLst/>
          </a:prstGeom>
        </p:spPr>
      </p:pic>
    </p:spTree>
  </p:cSld>
  <p:clrMapOvr>
    <a:masterClrMapping/>
  </p:clrMapOvr>
  <p:transition spd="slow" advClick="0" advTm="2493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143000"/>
          </a:xfrm>
        </p:spPr>
        <p:txBody>
          <a:bodyPr>
            <a:noAutofit/>
          </a:bodyPr>
          <a:lstStyle/>
          <a:p>
            <a:r>
              <a:rPr lang="pl-PL" sz="7000" b="1" dirty="0" smtClean="0">
                <a:latin typeface="Bradley Hand ITC" pitchFamily="66" charset="0"/>
              </a:rPr>
              <a:t>KOTAN - LAPIDARIUM</a:t>
            </a:r>
            <a:endParaRPr lang="pl-PL" sz="7000" b="1" dirty="0">
              <a:latin typeface="Bradley Hand ITC" pitchFamily="66" charset="0"/>
            </a:endParaRPr>
          </a:p>
        </p:txBody>
      </p:sp>
    </p:spTree>
  </p:cSld>
  <p:clrMapOvr>
    <a:masterClrMapping/>
  </p:clrMapOvr>
  <p:transition spd="slow" advClick="0" advTm="611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2" calcmode="lin" valueType="num">
                                      <p:cBhvr override="childStyl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19672" y="1412776"/>
            <a:ext cx="5338936" cy="4853136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500" b="1" dirty="0" smtClean="0">
                <a:latin typeface="Bradley Hand ITC" pitchFamily="66" charset="0"/>
              </a:rPr>
              <a:t>W</a:t>
            </a:r>
            <a:r>
              <a:rPr lang="pl-PL" dirty="0" smtClean="0"/>
              <a:t>okół cerkwi od </a:t>
            </a:r>
            <a:r>
              <a:rPr lang="pl-PL" b="1" dirty="0" smtClean="0"/>
              <a:t>1963 r. </a:t>
            </a:r>
            <a:r>
              <a:rPr lang="pl-PL" dirty="0" smtClean="0"/>
              <a:t>z inicjatywy konserwatora zabytków </a:t>
            </a:r>
            <a:r>
              <a:rPr lang="pl-PL" b="1" dirty="0" smtClean="0"/>
              <a:t>Olgierda </a:t>
            </a:r>
            <a:r>
              <a:rPr lang="pl-PL" b="1" dirty="0" err="1" smtClean="0"/>
              <a:t>Łotoczki</a:t>
            </a:r>
            <a:r>
              <a:rPr lang="pl-PL" b="1" dirty="0" smtClean="0"/>
              <a:t> </a:t>
            </a:r>
            <a:r>
              <a:rPr lang="pl-PL" dirty="0" smtClean="0"/>
              <a:t>zaczęto zbierać okoliczne, często zniszczone </a:t>
            </a:r>
            <a:r>
              <a:rPr lang="pl-PL" b="1" dirty="0" smtClean="0"/>
              <a:t>krzyże, </a:t>
            </a:r>
            <a:r>
              <a:rPr lang="pl-PL" dirty="0" smtClean="0"/>
              <a:t>które stworzyły </a:t>
            </a:r>
            <a:r>
              <a:rPr lang="pl-PL" b="1" dirty="0" smtClean="0"/>
              <a:t>lapidarium miejscowej kamieniarki.</a:t>
            </a:r>
            <a:endParaRPr lang="pl-PL" b="1" dirty="0"/>
          </a:p>
        </p:txBody>
      </p:sp>
    </p:spTree>
  </p:cSld>
  <p:clrMapOvr>
    <a:masterClrMapping/>
  </p:clrMapOvr>
  <p:transition spd="slow" advClick="0" advTm="1206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radley Hand ITC" pitchFamily="66" charset="0"/>
              </a:rPr>
              <a:t>Lapidarium w </a:t>
            </a:r>
            <a:r>
              <a:rPr lang="pl-PL" b="1" dirty="0" err="1" smtClean="0">
                <a:latin typeface="Bradley Hand ITC" pitchFamily="66" charset="0"/>
              </a:rPr>
              <a:t>Kotani</a:t>
            </a:r>
            <a:endParaRPr lang="pl-PL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1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340768"/>
            <a:ext cx="5904656" cy="3936437"/>
          </a:xfrm>
        </p:spPr>
      </p:pic>
      <p:pic>
        <p:nvPicPr>
          <p:cNvPr id="5" name="Symbol zastępczy zawartości 3" descr="IMG_21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0639" y="1268761"/>
            <a:ext cx="6219713" cy="4392488"/>
          </a:xfrm>
          <a:prstGeom prst="rect">
            <a:avLst/>
          </a:prstGeom>
        </p:spPr>
      </p:pic>
      <p:pic>
        <p:nvPicPr>
          <p:cNvPr id="6" name="Symbol zastępczy zawartości 3" descr="IMG_21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9" y="1268760"/>
            <a:ext cx="6372708" cy="4608511"/>
          </a:xfrm>
          <a:prstGeom prst="rect">
            <a:avLst/>
          </a:prstGeom>
        </p:spPr>
      </p:pic>
      <p:pic>
        <p:nvPicPr>
          <p:cNvPr id="7" name="Symbol zastępczy zawartości 3" descr="IMG_21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196752"/>
            <a:ext cx="6336704" cy="4680519"/>
          </a:xfrm>
          <a:prstGeom prst="rect">
            <a:avLst/>
          </a:prstGeom>
        </p:spPr>
      </p:pic>
    </p:spTree>
  </p:cSld>
  <p:clrMapOvr>
    <a:masterClrMapping/>
  </p:clrMapOvr>
  <p:transition spd="slow" advClick="0" advTm="1703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5972188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sz="2700" b="1" dirty="0" smtClean="0">
                <a:solidFill>
                  <a:srgbClr val="FF0000"/>
                </a:solidFill>
                <a:latin typeface="Bradley Hand ITC" pitchFamily="66" charset="0"/>
              </a:rPr>
              <a:t>Opowiada Ksiądz Józef </a:t>
            </a:r>
            <a:r>
              <a:rPr lang="pl-PL" sz="2700" b="1" dirty="0" err="1" smtClean="0">
                <a:solidFill>
                  <a:srgbClr val="FF0000"/>
                </a:solidFill>
                <a:latin typeface="Bradley Hand ITC" pitchFamily="66" charset="0"/>
              </a:rPr>
              <a:t>Obłój</a:t>
            </a:r>
            <a:r>
              <a:rPr lang="pl-PL" sz="2700" b="1" dirty="0" smtClean="0">
                <a:solidFill>
                  <a:srgbClr val="FF0000"/>
                </a:solidFill>
                <a:latin typeface="Bradley Hand ITC" pitchFamily="66" charset="0"/>
              </a:rPr>
              <a:t> – proboszcz parafii Desznica </a:t>
            </a:r>
            <a:endParaRPr lang="pl-PL" sz="270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  <p:pic>
        <p:nvPicPr>
          <p:cNvPr id="6" name="film 4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14480" y="1428736"/>
            <a:ext cx="5744785" cy="4595828"/>
          </a:xfrm>
          <a:prstGeom prst="rect">
            <a:avLst/>
          </a:prstGeom>
        </p:spPr>
      </p:pic>
    </p:spTree>
  </p:cSld>
  <p:clrMapOvr>
    <a:masterClrMapping/>
  </p:clrMapOvr>
  <p:transition spd="slow" advClick="0" advTm="11214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19672" y="1196752"/>
            <a:ext cx="58326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000" b="1" dirty="0" smtClean="0">
                <a:latin typeface="Bradley Hand ITC" pitchFamily="66" charset="0"/>
              </a:rPr>
              <a:t>DAWMA CERKIEW POD WEZWANIEM SW. MICHAŁA ARCHANIOŁA W  SWIATKOWEJ MAŁEJ</a:t>
            </a:r>
            <a:endParaRPr lang="pl-PL" sz="5000" b="1" dirty="0">
              <a:latin typeface="Bradley Hand ITC" pitchFamily="66" charset="0"/>
            </a:endParaRPr>
          </a:p>
        </p:txBody>
      </p:sp>
      <p:pic>
        <p:nvPicPr>
          <p:cNvPr id="3" name="Symbol zastępczy zawartości 3" descr="IMG_21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268760"/>
            <a:ext cx="6264696" cy="454572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555776" y="2564904"/>
            <a:ext cx="5760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/>
              <a:t>,</a:t>
            </a:r>
            <a:endParaRPr lang="pl-PL" sz="22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995936" y="4581128"/>
            <a:ext cx="64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/>
              <a:t>,</a:t>
            </a:r>
            <a:endParaRPr lang="pl-PL" sz="22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555776" y="4077072"/>
            <a:ext cx="64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/>
              <a:t>,</a:t>
            </a:r>
            <a:endParaRPr lang="pl-PL" sz="2200" b="1" dirty="0"/>
          </a:p>
        </p:txBody>
      </p:sp>
    </p:spTree>
  </p:cSld>
  <p:clrMapOvr>
    <a:masterClrMapping/>
  </p:clrMapOvr>
  <p:transition spd="slow" advClick="0" advTm="1354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72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lemkow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692696"/>
            <a:ext cx="5688632" cy="5649491"/>
          </a:xfrm>
        </p:spPr>
      </p:pic>
    </p:spTree>
  </p:cSld>
  <p:clrMapOvr>
    <a:masterClrMapping/>
  </p:clrMapOvr>
  <p:transition spd="slow" advClick="0" advTm="390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052736"/>
            <a:ext cx="6851104" cy="5073427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500" b="1" dirty="0" smtClean="0">
                <a:latin typeface="Bradley Hand ITC" pitchFamily="66" charset="0"/>
              </a:rPr>
              <a:t>C</a:t>
            </a:r>
            <a:r>
              <a:rPr lang="pl-PL" dirty="0" smtClean="0"/>
              <a:t>erkiew zbudowano w </a:t>
            </a:r>
            <a:r>
              <a:rPr lang="pl-PL" b="1" dirty="0" smtClean="0"/>
              <a:t>1762 r.</a:t>
            </a:r>
            <a:r>
              <a:rPr lang="pl-PL" dirty="0" smtClean="0"/>
              <a:t> jako cerkiew </a:t>
            </a:r>
            <a:r>
              <a:rPr lang="pl-PL" b="1" dirty="0" err="1" smtClean="0"/>
              <a:t>pomocniczną</a:t>
            </a:r>
            <a:r>
              <a:rPr lang="pl-PL" dirty="0" smtClean="0"/>
              <a:t> należącą do parafii grekokatolickiej </a:t>
            </a:r>
            <a:r>
              <a:rPr lang="pl-PL" b="1" dirty="0" smtClean="0"/>
              <a:t>w </a:t>
            </a:r>
            <a:r>
              <a:rPr lang="pl-PL" b="1" dirty="0" err="1" smtClean="0"/>
              <a:t>Rozstajnem</a:t>
            </a:r>
            <a:r>
              <a:rPr lang="pl-PL" b="1" dirty="0" smtClean="0"/>
              <a:t>. Po 1860 r. </a:t>
            </a:r>
            <a:r>
              <a:rPr lang="pl-PL" dirty="0" smtClean="0"/>
              <a:t>włączono ją administracyjnie do parafii </a:t>
            </a:r>
            <a:br>
              <a:rPr lang="pl-PL" dirty="0" smtClean="0"/>
            </a:br>
            <a:r>
              <a:rPr lang="pl-PL" dirty="0" smtClean="0"/>
              <a:t>w Świątkowej Wielkiej. </a:t>
            </a:r>
          </a:p>
          <a:p>
            <a:pPr algn="ctr">
              <a:buNone/>
            </a:pPr>
            <a:r>
              <a:rPr lang="pl-PL" dirty="0" smtClean="0"/>
              <a:t>W </a:t>
            </a:r>
            <a:r>
              <a:rPr lang="pl-PL" b="1" dirty="0" smtClean="0"/>
              <a:t>II połowie XIX </a:t>
            </a:r>
            <a:r>
              <a:rPr lang="pl-PL" dirty="0" smtClean="0"/>
              <a:t>w. dokonano znaczącej przebudowy obiektu dodając </a:t>
            </a:r>
            <a:r>
              <a:rPr lang="pl-PL" b="1" dirty="0" smtClean="0"/>
              <a:t>wieżę</a:t>
            </a:r>
            <a:r>
              <a:rPr lang="pl-PL" dirty="0" smtClean="0"/>
              <a:t> nad przedsionkiem i zmieniając namiotowy dach kryjący nawę na </a:t>
            </a:r>
            <a:r>
              <a:rPr lang="pl-PL" b="1" dirty="0" smtClean="0"/>
              <a:t>kalenicowy.</a:t>
            </a:r>
            <a:endParaRPr lang="pl-PL" b="1" dirty="0"/>
          </a:p>
        </p:txBody>
      </p:sp>
    </p:spTree>
  </p:cSld>
  <p:clrMapOvr>
    <a:masterClrMapping/>
  </p:clrMapOvr>
  <p:transition spd="slow" advClick="0" advTm="1676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00166" y="285728"/>
            <a:ext cx="6143668" cy="1143000"/>
          </a:xfrm>
        </p:spPr>
        <p:txBody>
          <a:bodyPr>
            <a:normAutofit fontScale="90000"/>
          </a:bodyPr>
          <a:lstStyle/>
          <a:p>
            <a:r>
              <a:rPr lang="pl-PL" sz="2800" b="1" dirty="0" smtClean="0">
                <a:latin typeface="Bradley Hand ITC" pitchFamily="66" charset="0"/>
              </a:rPr>
              <a:t>Dawna cerkiew pod wezwaniem </a:t>
            </a:r>
            <a:r>
              <a:rPr lang="pl-PL" sz="2800" b="1" dirty="0" err="1" smtClean="0">
                <a:latin typeface="Bradley Hand ITC" pitchFamily="66" charset="0"/>
              </a:rPr>
              <a:t>sw</a:t>
            </a:r>
            <a:r>
              <a:rPr lang="pl-PL" sz="2800" b="1" dirty="0" smtClean="0">
                <a:latin typeface="Bradley Hand ITC" pitchFamily="66" charset="0"/>
              </a:rPr>
              <a:t>. Michała Archanioła w </a:t>
            </a:r>
            <a:r>
              <a:rPr lang="pl-PL" sz="2800" b="1" dirty="0" err="1" smtClean="0">
                <a:latin typeface="Bradley Hand ITC" pitchFamily="66" charset="0"/>
              </a:rPr>
              <a:t>Swiatkowej</a:t>
            </a:r>
            <a:r>
              <a:rPr lang="pl-PL" sz="2800" b="1" dirty="0" smtClean="0">
                <a:latin typeface="Bradley Hand ITC" pitchFamily="66" charset="0"/>
              </a:rPr>
              <a:t> Małej</a:t>
            </a:r>
            <a:endParaRPr lang="pl-PL" sz="2800" b="1" dirty="0">
              <a:latin typeface="Bradley Hand ITC" pitchFamily="66" charset="0"/>
            </a:endParaRPr>
          </a:p>
        </p:txBody>
      </p:sp>
      <p:pic>
        <p:nvPicPr>
          <p:cNvPr id="6" name="MVI_2194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576388"/>
            <a:ext cx="6096000" cy="4572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357686" y="64291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929190" y="857232"/>
            <a:ext cx="285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/>
              <a:t>,</a:t>
            </a:r>
            <a:endParaRPr lang="pl-PL" sz="22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868144" y="26064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</p:spTree>
  </p:cSld>
  <p:clrMapOvr>
    <a:masterClrMapping/>
  </p:clrMapOvr>
  <p:transition spd="slow" advClick="0" advTm="2001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75656" y="980728"/>
            <a:ext cx="6131024" cy="557748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5800" dirty="0" smtClean="0">
                <a:latin typeface="Bradley Hand ITC" pitchFamily="66" charset="0"/>
              </a:rPr>
              <a:t>W</a:t>
            </a:r>
            <a:r>
              <a:rPr lang="pl-PL" dirty="0" smtClean="0"/>
              <a:t> </a:t>
            </a:r>
            <a:r>
              <a:rPr lang="pl-PL" b="1" dirty="0" smtClean="0"/>
              <a:t>1927 r.</a:t>
            </a:r>
            <a:r>
              <a:rPr lang="pl-PL" dirty="0" smtClean="0"/>
              <a:t> w czasie </a:t>
            </a:r>
            <a:r>
              <a:rPr lang="pl-PL" b="1" dirty="0" smtClean="0"/>
              <a:t>schizmy tylawskiej </a:t>
            </a:r>
            <a:r>
              <a:rPr lang="pl-PL" dirty="0" smtClean="0"/>
              <a:t>wszyscy mieszkańcy Świątkowej Małej przeszli na </a:t>
            </a:r>
            <a:r>
              <a:rPr lang="pl-PL" b="1" dirty="0" smtClean="0"/>
              <a:t>prawosławie.</a:t>
            </a:r>
            <a:r>
              <a:rPr lang="pl-PL" dirty="0" smtClean="0"/>
              <a:t> </a:t>
            </a:r>
          </a:p>
          <a:p>
            <a:pPr algn="ctr">
              <a:buNone/>
            </a:pPr>
            <a:r>
              <a:rPr lang="pl-PL" dirty="0" smtClean="0"/>
              <a:t>Dotychczas użytkowana cerkiew została </a:t>
            </a:r>
            <a:r>
              <a:rPr lang="pl-PL" b="1" dirty="0" smtClean="0"/>
              <a:t>zamknięta w 1931 r. </a:t>
            </a:r>
          </a:p>
          <a:p>
            <a:pPr algn="ctr">
              <a:buNone/>
            </a:pPr>
            <a:r>
              <a:rPr lang="pl-PL" dirty="0" smtClean="0"/>
              <a:t>Po II wojnie światowej całkowicie </a:t>
            </a:r>
            <a:r>
              <a:rPr lang="pl-PL" b="1" dirty="0" smtClean="0"/>
              <a:t>zdewastowany i pozbawiony wyposażenia </a:t>
            </a:r>
            <a:r>
              <a:rPr lang="pl-PL" dirty="0" smtClean="0"/>
              <a:t>obiekt przeznaczono na kościół </a:t>
            </a:r>
            <a:r>
              <a:rPr lang="pl-PL" b="1" dirty="0" smtClean="0"/>
              <a:t>rzymskokatolicki</a:t>
            </a:r>
            <a:r>
              <a:rPr lang="pl-PL" dirty="0" smtClean="0"/>
              <a:t>. Do świątyni przeniesiono część ocalałego wyposażenia ze </a:t>
            </a:r>
            <a:r>
              <a:rPr lang="pl-PL" b="1" dirty="0" smtClean="0"/>
              <a:t>zniszczonej w 1947 r. cerkwi w </a:t>
            </a:r>
            <a:r>
              <a:rPr lang="pl-PL" b="1" dirty="0" err="1" smtClean="0"/>
              <a:t>Rozstajnem</a:t>
            </a:r>
            <a:r>
              <a:rPr lang="pl-PL" b="1" dirty="0" smtClean="0"/>
              <a:t>.</a:t>
            </a:r>
            <a:r>
              <a:rPr lang="pl-PL" dirty="0" smtClean="0"/>
              <a:t> </a:t>
            </a:r>
          </a:p>
          <a:p>
            <a:pPr algn="ctr">
              <a:buNone/>
            </a:pPr>
            <a:r>
              <a:rPr lang="pl-PL" dirty="0" smtClean="0"/>
              <a:t>W </a:t>
            </a:r>
            <a:r>
              <a:rPr lang="pl-PL" b="1" dirty="0" smtClean="0"/>
              <a:t>2010 r</a:t>
            </a:r>
            <a:r>
              <a:rPr lang="pl-PL" dirty="0" smtClean="0"/>
              <a:t>. staraniem </a:t>
            </a:r>
            <a:br>
              <a:rPr lang="pl-PL" dirty="0" smtClean="0"/>
            </a:br>
            <a:r>
              <a:rPr lang="pl-PL" b="1" dirty="0" smtClean="0"/>
              <a:t>ks. Józefa </a:t>
            </a:r>
            <a:r>
              <a:rPr lang="pl-PL" b="1" dirty="0" err="1" smtClean="0"/>
              <a:t>Obłoja</a:t>
            </a:r>
            <a:r>
              <a:rPr lang="pl-PL" b="1" dirty="0" smtClean="0"/>
              <a:t> </a:t>
            </a:r>
            <a:r>
              <a:rPr lang="pl-PL" dirty="0" smtClean="0"/>
              <a:t>proboszcza parafii w Desznicy przeprowadzono </a:t>
            </a:r>
            <a:r>
              <a:rPr lang="pl-PL" b="1" dirty="0" smtClean="0"/>
              <a:t>gruntowny remont cerkwi </a:t>
            </a:r>
            <a:br>
              <a:rPr lang="pl-PL" b="1" dirty="0" smtClean="0"/>
            </a:br>
            <a:r>
              <a:rPr lang="pl-PL" b="1" dirty="0" smtClean="0"/>
              <a:t>w Świątkowej Małej.</a:t>
            </a:r>
            <a:endParaRPr lang="pl-PL" b="1" dirty="0"/>
          </a:p>
        </p:txBody>
      </p:sp>
    </p:spTree>
  </p:cSld>
  <p:clrMapOvr>
    <a:masterClrMapping/>
  </p:clrMapOvr>
  <p:transition spd="slow" advClick="0" advTm="3004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91680" y="1628800"/>
            <a:ext cx="5698976" cy="4565104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500" b="1" dirty="0" smtClean="0">
                <a:latin typeface="Bradley Hand ITC" pitchFamily="66" charset="0"/>
              </a:rPr>
              <a:t>C</a:t>
            </a:r>
            <a:r>
              <a:rPr lang="pl-PL" dirty="0" smtClean="0"/>
              <a:t>erkiew jest  budowlą </a:t>
            </a:r>
            <a:r>
              <a:rPr lang="pl-PL" b="1" dirty="0" smtClean="0"/>
              <a:t>trójdzielną, orientowaną z masywną wieżą</a:t>
            </a:r>
            <a:r>
              <a:rPr lang="pl-PL" dirty="0" smtClean="0"/>
              <a:t> umieszczoną nad przedsionkiem zwieńczoną </a:t>
            </a:r>
            <a:r>
              <a:rPr lang="pl-PL" b="1" dirty="0" err="1" smtClean="0"/>
              <a:t>pseudolatarnią</a:t>
            </a:r>
            <a:r>
              <a:rPr lang="pl-PL" b="1" dirty="0" smtClean="0"/>
              <a:t> z krzyżem </a:t>
            </a:r>
            <a:r>
              <a:rPr lang="pl-PL" dirty="0" smtClean="0"/>
              <a:t>na szczycie.</a:t>
            </a:r>
            <a:endParaRPr lang="pl-PL" dirty="0"/>
          </a:p>
        </p:txBody>
      </p:sp>
    </p:spTree>
  </p:cSld>
  <p:clrMapOvr>
    <a:masterClrMapping/>
  </p:clrMapOvr>
  <p:transition spd="slow" advClick="0" advTm="773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9672" y="5301208"/>
            <a:ext cx="5760640" cy="994122"/>
          </a:xfrm>
        </p:spPr>
        <p:txBody>
          <a:bodyPr>
            <a:normAutofit fontScale="90000"/>
          </a:bodyPr>
          <a:lstStyle/>
          <a:p>
            <a:r>
              <a:rPr lang="pl-PL" sz="2800" b="1" dirty="0" err="1" smtClean="0">
                <a:latin typeface="Bradley Hand ITC" pitchFamily="66" charset="0"/>
              </a:rPr>
              <a:t>Wnetrze</a:t>
            </a:r>
            <a:r>
              <a:rPr lang="pl-PL" sz="2800" b="1" dirty="0" smtClean="0">
                <a:latin typeface="Bradley Hand ITC" pitchFamily="66" charset="0"/>
              </a:rPr>
              <a:t> dawnej cerkwi pod wezwaniem </a:t>
            </a:r>
            <a:r>
              <a:rPr lang="pl-PL" sz="2800" b="1" dirty="0" err="1" smtClean="0">
                <a:latin typeface="Bradley Hand ITC" pitchFamily="66" charset="0"/>
              </a:rPr>
              <a:t>sw</a:t>
            </a:r>
            <a:r>
              <a:rPr lang="pl-PL" sz="2800" b="1" dirty="0" smtClean="0">
                <a:latin typeface="Bradley Hand ITC" pitchFamily="66" charset="0"/>
              </a:rPr>
              <a:t>. Michała Archanioła w </a:t>
            </a:r>
            <a:r>
              <a:rPr lang="pl-PL" sz="2800" b="1" dirty="0" err="1" smtClean="0">
                <a:latin typeface="Bradley Hand ITC" pitchFamily="66" charset="0"/>
              </a:rPr>
              <a:t>Swiatkowej</a:t>
            </a:r>
            <a:r>
              <a:rPr lang="pl-PL" sz="2800" b="1" dirty="0" smtClean="0">
                <a:latin typeface="Bradley Hand ITC" pitchFamily="66" charset="0"/>
              </a:rPr>
              <a:t> Małej</a:t>
            </a:r>
            <a:endParaRPr lang="pl-PL" sz="28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908720"/>
            <a:ext cx="6372708" cy="4248472"/>
          </a:xfrm>
        </p:spPr>
      </p:pic>
      <p:sp>
        <p:nvSpPr>
          <p:cNvPr id="5" name="pole tekstowe 4"/>
          <p:cNvSpPr txBox="1"/>
          <p:nvPr/>
        </p:nvSpPr>
        <p:spPr>
          <a:xfrm>
            <a:off x="2357422" y="528638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500694" y="5357826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000760" y="5643578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907704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</p:spTree>
  </p:cSld>
  <p:clrMapOvr>
    <a:masterClrMapping/>
  </p:clrMapOvr>
  <p:transition spd="slow" advClick="0" advTm="673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910" y="5214950"/>
            <a:ext cx="8229600" cy="1143000"/>
          </a:xfrm>
        </p:spPr>
        <p:txBody>
          <a:bodyPr>
            <a:normAutofit/>
          </a:bodyPr>
          <a:lstStyle/>
          <a:p>
            <a:r>
              <a:rPr lang="pl-PL" sz="2500" b="1" dirty="0" smtClean="0">
                <a:latin typeface="Bradley Hand ITC" pitchFamily="66" charset="0"/>
              </a:rPr>
              <a:t>Sad Ostateczny – ikona łemkowska </a:t>
            </a:r>
            <a:br>
              <a:rPr lang="pl-PL" sz="2500" b="1" dirty="0" smtClean="0">
                <a:latin typeface="Bradley Hand ITC" pitchFamily="66" charset="0"/>
              </a:rPr>
            </a:br>
            <a:r>
              <a:rPr lang="pl-PL" sz="2500" b="1" dirty="0" smtClean="0">
                <a:latin typeface="Bradley Hand ITC" pitchFamily="66" charset="0"/>
              </a:rPr>
              <a:t>z 1687 r. – </a:t>
            </a:r>
            <a:r>
              <a:rPr lang="pl-PL" sz="2500" b="1" dirty="0" smtClean="0">
                <a:latin typeface="Algerian" pitchFamily="82" charset="0"/>
              </a:rPr>
              <a:t> </a:t>
            </a:r>
            <a:r>
              <a:rPr lang="pl-PL" sz="2500" b="1" dirty="0" smtClean="0"/>
              <a:t>ŚWIĄTKOWA MAŁA</a:t>
            </a:r>
            <a:endParaRPr lang="pl-PL" sz="2500" b="1" dirty="0"/>
          </a:p>
        </p:txBody>
      </p:sp>
      <p:pic>
        <p:nvPicPr>
          <p:cNvPr id="6" name="Symbol zastępczy zawartości 5" descr="IMG_22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908720"/>
            <a:ext cx="3620890" cy="4176464"/>
          </a:xfrm>
        </p:spPr>
      </p:pic>
      <p:sp>
        <p:nvSpPr>
          <p:cNvPr id="4" name="pole tekstowe 3"/>
          <p:cNvSpPr txBox="1"/>
          <p:nvPr/>
        </p:nvSpPr>
        <p:spPr>
          <a:xfrm>
            <a:off x="2571736" y="542926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</p:spTree>
  </p:cSld>
  <p:clrMapOvr>
    <a:masterClrMapping/>
  </p:clrMapOvr>
  <p:transition spd="slow" advClick="0" advTm="687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688" y="5157192"/>
            <a:ext cx="5698976" cy="1282154"/>
          </a:xfrm>
        </p:spPr>
        <p:txBody>
          <a:bodyPr>
            <a:normAutofit fontScale="90000"/>
          </a:bodyPr>
          <a:lstStyle/>
          <a:p>
            <a:r>
              <a:rPr lang="pl-PL" sz="2800" b="1" dirty="0" smtClean="0">
                <a:latin typeface="Bradley Hand ITC" pitchFamily="66" charset="0"/>
              </a:rPr>
              <a:t>Zbawieni u bram raju – fragment ikony łemkowskiej z 1687 r. – </a:t>
            </a:r>
            <a:r>
              <a:rPr lang="pl-PL" sz="2800" b="1" dirty="0" smtClean="0"/>
              <a:t>ŚWIĄTKOWA MAŁA</a:t>
            </a:r>
            <a:endParaRPr lang="pl-PL" sz="28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2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908720"/>
            <a:ext cx="6120680" cy="4080453"/>
          </a:xfrm>
        </p:spPr>
      </p:pic>
    </p:spTree>
  </p:cSld>
  <p:clrMapOvr>
    <a:masterClrMapping/>
  </p:clrMapOvr>
  <p:transition spd="slow" advClick="0" advTm="756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4941168"/>
            <a:ext cx="6840760" cy="1512168"/>
          </a:xfrm>
        </p:spPr>
        <p:txBody>
          <a:bodyPr>
            <a:normAutofit/>
          </a:bodyPr>
          <a:lstStyle/>
          <a:p>
            <a:r>
              <a:rPr lang="pl-PL" sz="2600" b="1" dirty="0" smtClean="0">
                <a:latin typeface="Bradley Hand ITC" pitchFamily="66" charset="0"/>
              </a:rPr>
              <a:t>Zbawieni i </a:t>
            </a:r>
            <a:r>
              <a:rPr lang="pl-PL" sz="2600" b="1" dirty="0" err="1" smtClean="0">
                <a:latin typeface="Bradley Hand ITC" pitchFamily="66" charset="0"/>
              </a:rPr>
              <a:t>potepieni</a:t>
            </a:r>
            <a:r>
              <a:rPr lang="pl-PL" sz="2600" b="1" dirty="0" smtClean="0">
                <a:latin typeface="Bradley Hand ITC" pitchFamily="66" charset="0"/>
              </a:rPr>
              <a:t> – fragment ikony łemkowskiej z 1687 r. – </a:t>
            </a:r>
            <a:r>
              <a:rPr lang="pl-PL" sz="2800" b="1" dirty="0" smtClean="0"/>
              <a:t>ŚWIĄTKOWA MAŁA</a:t>
            </a:r>
            <a:endParaRPr lang="pl-PL" sz="26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052736"/>
            <a:ext cx="5875548" cy="3917032"/>
          </a:xfrm>
        </p:spPr>
      </p:pic>
      <p:sp>
        <p:nvSpPr>
          <p:cNvPr id="5" name="pole tekstowe 4"/>
          <p:cNvSpPr txBox="1"/>
          <p:nvPr/>
        </p:nvSpPr>
        <p:spPr>
          <a:xfrm>
            <a:off x="3786182" y="5357826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</p:spTree>
  </p:cSld>
  <p:clrMapOvr>
    <a:masterClrMapping/>
  </p:clrMapOvr>
  <p:transition spd="slow" advClick="0" advTm="667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5301208"/>
            <a:ext cx="6491064" cy="1143000"/>
          </a:xfrm>
        </p:spPr>
        <p:txBody>
          <a:bodyPr>
            <a:normAutofit fontScale="90000"/>
          </a:bodyPr>
          <a:lstStyle/>
          <a:p>
            <a:r>
              <a:rPr lang="pl-PL" sz="2800" b="1" dirty="0" smtClean="0">
                <a:latin typeface="Bradley Hand ITC" pitchFamily="66" charset="0"/>
              </a:rPr>
              <a:t>Ikona łemkowska z dawnej cerkwi pod wezwaniem </a:t>
            </a:r>
            <a:br>
              <a:rPr lang="pl-PL" sz="2800" b="1" dirty="0" smtClean="0">
                <a:latin typeface="Bradley Hand ITC" pitchFamily="66" charset="0"/>
              </a:rPr>
            </a:br>
            <a:r>
              <a:rPr lang="pl-PL" sz="2800" b="1" dirty="0" err="1" smtClean="0">
                <a:latin typeface="Bradley Hand ITC" pitchFamily="66" charset="0"/>
              </a:rPr>
              <a:t>sw</a:t>
            </a:r>
            <a:r>
              <a:rPr lang="pl-PL" sz="2800" b="1" dirty="0" smtClean="0">
                <a:latin typeface="Bradley Hand ITC" pitchFamily="66" charset="0"/>
              </a:rPr>
              <a:t>. Michała Archanioła - </a:t>
            </a:r>
            <a:r>
              <a:rPr lang="pl-PL" sz="2800" b="1" dirty="0" smtClean="0"/>
              <a:t>ŚWIĄTKOWA MAŁA</a:t>
            </a:r>
            <a:endParaRPr lang="pl-PL" sz="28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692696"/>
            <a:ext cx="3888432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1571604" y="585789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</p:spTree>
  </p:cSld>
  <p:clrMapOvr>
    <a:masterClrMapping/>
  </p:clrMapOvr>
  <p:transition spd="slow" advClick="0" advTm="737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6" y="5085184"/>
            <a:ext cx="5770984" cy="1282154"/>
          </a:xfrm>
        </p:spPr>
        <p:txBody>
          <a:bodyPr>
            <a:normAutofit fontScale="90000"/>
          </a:bodyPr>
          <a:lstStyle/>
          <a:p>
            <a:r>
              <a:rPr lang="pl-PL" sz="2800" b="1" dirty="0" err="1" smtClean="0">
                <a:latin typeface="Bradley Hand ITC" pitchFamily="66" charset="0"/>
              </a:rPr>
              <a:t>Krzyze</a:t>
            </a:r>
            <a:r>
              <a:rPr lang="pl-PL" sz="2800" b="1" dirty="0" smtClean="0">
                <a:latin typeface="Bradley Hand ITC" pitchFamily="66" charset="0"/>
              </a:rPr>
              <a:t> łemkowskie z dawnej cerkwi pod wezwaniem </a:t>
            </a:r>
            <a:br>
              <a:rPr lang="pl-PL" sz="2800" b="1" dirty="0" smtClean="0">
                <a:latin typeface="Bradley Hand ITC" pitchFamily="66" charset="0"/>
              </a:rPr>
            </a:br>
            <a:r>
              <a:rPr lang="pl-PL" sz="2800" b="1" dirty="0" smtClean="0">
                <a:latin typeface="Bradley Hand ITC" pitchFamily="66" charset="0"/>
              </a:rPr>
              <a:t>św. Michała Archanioła - </a:t>
            </a:r>
            <a:r>
              <a:rPr lang="pl-PL" sz="2800" b="1" dirty="0" smtClean="0"/>
              <a:t>ŚWIĄTKOWA MAŁA</a:t>
            </a:r>
            <a:endParaRPr lang="pl-PL" sz="2800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2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908720"/>
            <a:ext cx="6091572" cy="4061048"/>
          </a:xfrm>
        </p:spPr>
      </p:pic>
      <p:sp>
        <p:nvSpPr>
          <p:cNvPr id="5" name="pole tekstowe 4"/>
          <p:cNvSpPr txBox="1"/>
          <p:nvPr/>
        </p:nvSpPr>
        <p:spPr>
          <a:xfrm>
            <a:off x="2714612" y="478632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.</a:t>
            </a:r>
            <a:endParaRPr lang="pl-PL" b="1" dirty="0"/>
          </a:p>
        </p:txBody>
      </p:sp>
    </p:spTree>
  </p:cSld>
  <p:clrMapOvr>
    <a:masterClrMapping/>
  </p:clrMapOvr>
  <p:transition spd="slow" advClick="0" advTm="721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419056" cy="5746650"/>
          </a:xfrm>
        </p:spPr>
        <p:txBody>
          <a:bodyPr>
            <a:normAutofit/>
          </a:bodyPr>
          <a:lstStyle/>
          <a:p>
            <a:r>
              <a:rPr lang="pl-PL" sz="6000" b="1" dirty="0" err="1" smtClean="0">
                <a:latin typeface="Bradley Hand ITC" pitchFamily="66" charset="0"/>
              </a:rPr>
              <a:t>Skad</a:t>
            </a:r>
            <a:r>
              <a:rPr lang="pl-PL" sz="6000" b="1" dirty="0" smtClean="0">
                <a:latin typeface="Bradley Hand ITC" pitchFamily="66" charset="0"/>
              </a:rPr>
              <a:t> i kiedy Łemkowie przybyli na ziemie polskie ?</a:t>
            </a:r>
            <a:endParaRPr lang="pl-PL" sz="6000" b="1" dirty="0">
              <a:latin typeface="Bradley Hand ITC" pitchFamily="66" charset="0"/>
            </a:endParaRPr>
          </a:p>
        </p:txBody>
      </p:sp>
      <p:cxnSp>
        <p:nvCxnSpPr>
          <p:cNvPr id="5" name="Łącznik prosty 4"/>
          <p:cNvCxnSpPr/>
          <p:nvPr/>
        </p:nvCxnSpPr>
        <p:spPr>
          <a:xfrm flipH="1">
            <a:off x="3779912" y="2492896"/>
            <a:ext cx="72008" cy="1440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Click="0" advTm="929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5229200"/>
            <a:ext cx="6563072" cy="1210146"/>
          </a:xfrm>
        </p:spPr>
        <p:txBody>
          <a:bodyPr>
            <a:normAutofit fontScale="90000"/>
          </a:bodyPr>
          <a:lstStyle/>
          <a:p>
            <a:r>
              <a:rPr lang="pl-PL" sz="2800" b="1" dirty="0" smtClean="0">
                <a:latin typeface="Bradley Hand ITC" pitchFamily="66" charset="0"/>
              </a:rPr>
              <a:t>Ikona łemkowska z dawnej cerkwi pod wezwaniem </a:t>
            </a:r>
            <a:br>
              <a:rPr lang="pl-PL" sz="2800" b="1" dirty="0" smtClean="0">
                <a:latin typeface="Bradley Hand ITC" pitchFamily="66" charset="0"/>
              </a:rPr>
            </a:br>
            <a:r>
              <a:rPr lang="pl-PL" sz="2800" b="1" dirty="0" smtClean="0">
                <a:latin typeface="Bradley Hand ITC" pitchFamily="66" charset="0"/>
              </a:rPr>
              <a:t>św. Michała Archanioła - </a:t>
            </a:r>
            <a:r>
              <a:rPr lang="pl-PL" sz="2800" b="1" dirty="0" smtClean="0"/>
              <a:t>ŚWIĄTKOWA MAŁA</a:t>
            </a:r>
            <a:endParaRPr lang="pl-PL" sz="28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2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196752"/>
            <a:ext cx="5875548" cy="3917032"/>
          </a:xfrm>
        </p:spPr>
      </p:pic>
      <p:pic>
        <p:nvPicPr>
          <p:cNvPr id="5" name="Symbol zastępczy zawartości 3" descr="IMG_2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1071546"/>
            <a:ext cx="6048672" cy="4032448"/>
          </a:xfrm>
          <a:prstGeom prst="rect">
            <a:avLst/>
          </a:prstGeom>
        </p:spPr>
      </p:pic>
    </p:spTree>
  </p:cSld>
  <p:clrMapOvr>
    <a:masterClrMapping/>
  </p:clrMapOvr>
  <p:transition spd="slow" advClick="0" advTm="1151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4" y="4725144"/>
            <a:ext cx="6192688" cy="1800200"/>
          </a:xfrm>
        </p:spPr>
        <p:txBody>
          <a:bodyPr>
            <a:normAutofit/>
          </a:bodyPr>
          <a:lstStyle/>
          <a:p>
            <a:r>
              <a:rPr lang="pl-PL" sz="2500" b="1" dirty="0" smtClean="0">
                <a:latin typeface="Bradley Hand ITC" pitchFamily="66" charset="0"/>
              </a:rPr>
              <a:t>Chrystus </a:t>
            </a:r>
            <a:r>
              <a:rPr lang="pl-PL" sz="2500" b="1" dirty="0" err="1" smtClean="0">
                <a:latin typeface="Bradley Hand ITC" pitchFamily="66" charset="0"/>
              </a:rPr>
              <a:t>Nauczajacy</a:t>
            </a:r>
            <a:r>
              <a:rPr lang="pl-PL" sz="2500" b="1" dirty="0" smtClean="0">
                <a:latin typeface="Bradley Hand ITC" pitchFamily="66" charset="0"/>
              </a:rPr>
              <a:t> – ikona z ikonostasu z dawnej cerkwi pod wezwaniem </a:t>
            </a:r>
            <a:r>
              <a:rPr lang="pl-PL" sz="2500" b="1" dirty="0" err="1" smtClean="0">
                <a:latin typeface="Bradley Hand ITC" pitchFamily="66" charset="0"/>
              </a:rPr>
              <a:t>sw</a:t>
            </a:r>
            <a:r>
              <a:rPr lang="pl-PL" sz="2500" b="1" dirty="0" smtClean="0">
                <a:latin typeface="Bradley Hand ITC" pitchFamily="66" charset="0"/>
              </a:rPr>
              <a:t>. Michała Archanioła - </a:t>
            </a:r>
            <a:r>
              <a:rPr lang="pl-PL" sz="2400" b="1" dirty="0" smtClean="0"/>
              <a:t>ŚWIĄTKOWA MAŁA</a:t>
            </a:r>
            <a:endParaRPr lang="pl-PL" sz="2500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2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836712"/>
            <a:ext cx="5986761" cy="3991174"/>
          </a:xfrm>
        </p:spPr>
      </p:pic>
      <p:sp>
        <p:nvSpPr>
          <p:cNvPr id="5" name="pole tekstowe 4"/>
          <p:cNvSpPr txBox="1"/>
          <p:nvPr/>
        </p:nvSpPr>
        <p:spPr>
          <a:xfrm>
            <a:off x="4214810" y="507207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000760" y="521495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</p:spTree>
  </p:cSld>
  <p:clrMapOvr>
    <a:masterClrMapping/>
  </p:clrMapOvr>
  <p:transition spd="slow" advClick="0" advTm="735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483768" y="2636912"/>
            <a:ext cx="864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/>
              <a:t>,</a:t>
            </a:r>
            <a:endParaRPr lang="pl-PL" sz="2200" b="1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2996952"/>
            <a:ext cx="6408712" cy="1143000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latin typeface="Bradley Hand ITC" pitchFamily="66" charset="0"/>
              </a:rPr>
              <a:t>DAWNA CERKIEW POD WEZWANIEM SW. MICHAŁA ARCHANIOŁA W SWIATKOWEJ WIELKIEJ</a:t>
            </a:r>
            <a:endParaRPr lang="pl-PL" sz="4800" b="1" dirty="0">
              <a:latin typeface="Bradley Hand ITC" pitchFamily="66" charset="0"/>
            </a:endParaRPr>
          </a:p>
        </p:txBody>
      </p:sp>
      <p:pic>
        <p:nvPicPr>
          <p:cNvPr id="3" name="Symbol zastępczy zawartości 3" descr="IMG_22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268760"/>
            <a:ext cx="5832648" cy="4752528"/>
          </a:xfrm>
        </p:spPr>
      </p:pic>
      <p:sp>
        <p:nvSpPr>
          <p:cNvPr id="5" name="pole tekstowe 4"/>
          <p:cNvSpPr txBox="1"/>
          <p:nvPr/>
        </p:nvSpPr>
        <p:spPr>
          <a:xfrm>
            <a:off x="2555776" y="4077072"/>
            <a:ext cx="5760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/>
              <a:t>,</a:t>
            </a:r>
            <a:endParaRPr lang="pl-PL" sz="22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923928" y="4509120"/>
            <a:ext cx="576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b="1" dirty="0" smtClean="0"/>
              <a:t>,</a:t>
            </a:r>
            <a:endParaRPr lang="pl-PL" sz="2600" b="1" dirty="0"/>
          </a:p>
        </p:txBody>
      </p:sp>
    </p:spTree>
  </p:cSld>
  <p:clrMapOvr>
    <a:masterClrMapping/>
  </p:clrMapOvr>
  <p:transition spd="slow" advClick="0" advTm="1820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44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600" y="836712"/>
            <a:ext cx="6768752" cy="6021288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5300" b="1" dirty="0" smtClean="0">
                <a:latin typeface="Bradley Hand ITC" pitchFamily="66" charset="0"/>
              </a:rPr>
              <a:t>C</a:t>
            </a:r>
            <a:r>
              <a:rPr lang="pl-PL" dirty="0" smtClean="0"/>
              <a:t>erkiew wzniesiono prawdopodobnie w </a:t>
            </a:r>
            <a:r>
              <a:rPr lang="pl-PL" b="1" dirty="0" smtClean="0"/>
              <a:t>1757 r.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z inicjatywy właściciela </a:t>
            </a:r>
            <a:r>
              <a:rPr lang="pl-PL" b="1" dirty="0" smtClean="0"/>
              <a:t>wsi Piotra Paszkiewicza. </a:t>
            </a:r>
            <a:r>
              <a:rPr lang="pl-PL" dirty="0" smtClean="0"/>
              <a:t>Od czasu powstania wielokrotnie była </a:t>
            </a:r>
            <a:r>
              <a:rPr lang="pl-PL" b="1" dirty="0" smtClean="0"/>
              <a:t>przebudowywana</a:t>
            </a:r>
            <a:r>
              <a:rPr lang="pl-PL" dirty="0" smtClean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(</a:t>
            </a:r>
            <a:r>
              <a:rPr lang="pl-PL" dirty="0" smtClean="0"/>
              <a:t>w latach 1796, 1826-1828, 1896, 1914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 smtClean="0"/>
              <a:t>w </a:t>
            </a:r>
            <a:r>
              <a:rPr lang="pl-PL" dirty="0" smtClean="0"/>
              <a:t>1933 </a:t>
            </a:r>
            <a:r>
              <a:rPr lang="pl-PL" dirty="0" smtClean="0"/>
              <a:t>r.).</a:t>
            </a:r>
          </a:p>
          <a:p>
            <a:pPr algn="ctr">
              <a:buNone/>
            </a:pPr>
            <a:r>
              <a:rPr lang="pl-PL" dirty="0" smtClean="0"/>
              <a:t>	W </a:t>
            </a:r>
            <a:r>
              <a:rPr lang="pl-PL" b="1" dirty="0" smtClean="0"/>
              <a:t>1927 r</a:t>
            </a:r>
            <a:r>
              <a:rPr lang="pl-PL" dirty="0" smtClean="0"/>
              <a:t>. w czasie tzw. </a:t>
            </a:r>
            <a:r>
              <a:rPr lang="pl-PL" b="1" dirty="0" smtClean="0"/>
              <a:t>schizmy tylawskiej </a:t>
            </a:r>
            <a:r>
              <a:rPr lang="pl-PL" dirty="0" smtClean="0"/>
              <a:t>większość mieszkańców Świątkowej Wielkiej przyjęła </a:t>
            </a:r>
            <a:r>
              <a:rPr lang="pl-PL" b="1" dirty="0" smtClean="0"/>
              <a:t>prawosławie </a:t>
            </a:r>
            <a:r>
              <a:rPr lang="pl-PL" dirty="0" smtClean="0"/>
              <a:t>ale cerkiew pozostała w </a:t>
            </a:r>
            <a:r>
              <a:rPr lang="pl-PL" b="1" dirty="0" smtClean="0"/>
              <a:t>gestii mniejszości grekokatolickiej.</a:t>
            </a:r>
          </a:p>
          <a:p>
            <a:pPr algn="ctr">
              <a:buNone/>
            </a:pPr>
            <a:r>
              <a:rPr lang="pl-PL" dirty="0" smtClean="0"/>
              <a:t>	Po </a:t>
            </a:r>
            <a:r>
              <a:rPr lang="pl-PL" b="1" dirty="0" smtClean="0"/>
              <a:t>akcji Wisła </a:t>
            </a:r>
            <a:r>
              <a:rPr lang="pl-PL" dirty="0" smtClean="0"/>
              <a:t>świątynia stała </a:t>
            </a:r>
            <a:r>
              <a:rPr lang="pl-PL" b="1" dirty="0" smtClean="0"/>
              <a:t>opuszczona </a:t>
            </a:r>
            <a:r>
              <a:rPr lang="pl-PL" dirty="0" smtClean="0"/>
              <a:t>aż do </a:t>
            </a:r>
            <a:r>
              <a:rPr lang="pl-PL" b="1" dirty="0" smtClean="0"/>
              <a:t>1986 </a:t>
            </a:r>
            <a:r>
              <a:rPr lang="pl-PL" dirty="0" smtClean="0"/>
              <a:t>r., kiedy to została zaadoptowana na </a:t>
            </a:r>
            <a:r>
              <a:rPr lang="pl-PL" b="1" dirty="0" smtClean="0"/>
              <a:t>kościół rzymskokatolicki.</a:t>
            </a:r>
            <a:endParaRPr lang="pl-PL" b="1" dirty="0"/>
          </a:p>
        </p:txBody>
      </p:sp>
    </p:spTree>
  </p:cSld>
  <p:clrMapOvr>
    <a:masterClrMapping/>
  </p:clrMapOvr>
  <p:transition spd="slow" advClick="0" advTm="2431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9632" y="908720"/>
            <a:ext cx="6419056" cy="525658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5800" b="1" dirty="0" smtClean="0">
                <a:latin typeface="Bradley Hand ITC" pitchFamily="66" charset="0"/>
              </a:rPr>
              <a:t>C</a:t>
            </a:r>
            <a:r>
              <a:rPr lang="pl-PL" dirty="0" smtClean="0"/>
              <a:t>erkiew </a:t>
            </a:r>
            <a:r>
              <a:rPr lang="pl-PL" b="1" dirty="0" smtClean="0"/>
              <a:t>trójdzielna,</a:t>
            </a:r>
            <a:r>
              <a:rPr lang="pl-PL" dirty="0" smtClean="0"/>
              <a:t> z zakrystią przy </a:t>
            </a:r>
            <a:r>
              <a:rPr lang="pl-PL" b="1" dirty="0" smtClean="0"/>
              <a:t>prezbiterium</a:t>
            </a:r>
            <a:r>
              <a:rPr lang="pl-PL" dirty="0" smtClean="0"/>
              <a:t> od strony północnej.</a:t>
            </a:r>
          </a:p>
          <a:p>
            <a:pPr algn="ctr">
              <a:buNone/>
            </a:pPr>
            <a:r>
              <a:rPr lang="pl-PL" dirty="0" smtClean="0"/>
              <a:t> Wieża </a:t>
            </a:r>
            <a:r>
              <a:rPr lang="pl-PL" b="1" dirty="0" smtClean="0"/>
              <a:t>słupowo-ramowa</a:t>
            </a:r>
            <a:r>
              <a:rPr lang="pl-PL" dirty="0" smtClean="0"/>
              <a:t> (słupy obejmują babiniec) o ścianach </a:t>
            </a:r>
            <a:r>
              <a:rPr lang="pl-PL" b="1" dirty="0" smtClean="0"/>
              <a:t>pochyłych</a:t>
            </a:r>
            <a:r>
              <a:rPr lang="pl-PL" dirty="0" smtClean="0"/>
              <a:t>, wokół wieży </a:t>
            </a:r>
            <a:r>
              <a:rPr lang="pl-PL" b="1" dirty="0" err="1" smtClean="0"/>
              <a:t>zachata</a:t>
            </a:r>
            <a:r>
              <a:rPr lang="pl-PL" b="1" dirty="0" smtClean="0"/>
              <a:t> z kruchtą</a:t>
            </a:r>
            <a:r>
              <a:rPr lang="pl-PL" dirty="0" smtClean="0"/>
              <a:t>. </a:t>
            </a:r>
          </a:p>
          <a:p>
            <a:pPr algn="ctr">
              <a:buNone/>
            </a:pPr>
            <a:r>
              <a:rPr lang="pl-PL" dirty="0" smtClean="0"/>
              <a:t>Nad nawą i prezbiterium </a:t>
            </a:r>
            <a:r>
              <a:rPr lang="pl-PL" b="1" dirty="0" smtClean="0"/>
              <a:t>kopuły namiotowe, </a:t>
            </a:r>
            <a:r>
              <a:rPr lang="pl-PL" dirty="0" smtClean="0"/>
              <a:t>dwukrotnie łamane. Hełm wieży </a:t>
            </a:r>
            <a:br>
              <a:rPr lang="pl-PL" dirty="0" smtClean="0"/>
            </a:br>
            <a:r>
              <a:rPr lang="pl-PL" dirty="0" smtClean="0"/>
              <a:t>i zwieńczenia kopuł, </a:t>
            </a:r>
            <a:r>
              <a:rPr lang="pl-PL" b="1" dirty="0" smtClean="0"/>
              <a:t>baniaste z pozornymi latarniami.</a:t>
            </a:r>
          </a:p>
          <a:p>
            <a:pPr algn="ctr">
              <a:buNone/>
            </a:pPr>
            <a:r>
              <a:rPr lang="pl-PL" dirty="0" smtClean="0"/>
              <a:t>	Pierwotnie świątynia była kolorowo malowana zewnętrznie: prezbiterium i część wieży miały kolor zielony, nawa i izbica wieży - niebieski, zaś namiotowe dachy - czerwony. </a:t>
            </a:r>
            <a:r>
              <a:rPr lang="pl-PL" b="1" dirty="0" smtClean="0"/>
              <a:t>Fryzy</a:t>
            </a:r>
            <a:r>
              <a:rPr lang="pl-PL" dirty="0" smtClean="0"/>
              <a:t> otaczające dach wieży malowane były </a:t>
            </a:r>
            <a:r>
              <a:rPr lang="pl-PL" b="1" dirty="0" smtClean="0"/>
              <a:t>na biało.</a:t>
            </a:r>
            <a:endParaRPr lang="pl-PL" b="1" dirty="0"/>
          </a:p>
        </p:txBody>
      </p:sp>
    </p:spTree>
  </p:cSld>
  <p:clrMapOvr>
    <a:masterClrMapping/>
  </p:clrMapOvr>
  <p:transition spd="slow" advClick="0" advTm="3014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31640" y="2132856"/>
            <a:ext cx="6408712" cy="5112568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500" b="1" dirty="0" smtClean="0">
                <a:latin typeface="Bradley Hand ITC" pitchFamily="66" charset="0"/>
              </a:rPr>
              <a:t>W</a:t>
            </a:r>
            <a:r>
              <a:rPr lang="pl-PL" dirty="0" smtClean="0"/>
              <a:t>e wnętrzu świątyni zwraca uwagę bardzo bogata </a:t>
            </a:r>
            <a:r>
              <a:rPr lang="pl-PL" b="1" dirty="0" smtClean="0"/>
              <a:t>polichromia z połowy XVIII </a:t>
            </a:r>
            <a:r>
              <a:rPr lang="pl-PL" dirty="0" smtClean="0"/>
              <a:t>wieku pokrywająca </a:t>
            </a:r>
            <a:r>
              <a:rPr lang="pl-PL" b="1" dirty="0" smtClean="0"/>
              <a:t>ściany, kopuły oraz strop babińca.</a:t>
            </a:r>
            <a:endParaRPr lang="pl-PL" b="1" dirty="0"/>
          </a:p>
        </p:txBody>
      </p:sp>
    </p:spTree>
  </p:cSld>
  <p:clrMapOvr>
    <a:masterClrMapping/>
  </p:clrMapOvr>
  <p:transition spd="slow" advClick="0" advTm="1006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6059016" cy="1642194"/>
          </a:xfrm>
        </p:spPr>
        <p:txBody>
          <a:bodyPr>
            <a:normAutofit/>
          </a:bodyPr>
          <a:lstStyle/>
          <a:p>
            <a:r>
              <a:rPr lang="pl-PL" sz="2800" b="1" dirty="0" err="1" smtClean="0">
                <a:latin typeface="Bradley Hand ITC" pitchFamily="66" charset="0"/>
              </a:rPr>
              <a:t>Wnetrze</a:t>
            </a:r>
            <a:r>
              <a:rPr lang="pl-PL" sz="2800" b="1" dirty="0" smtClean="0">
                <a:latin typeface="Bradley Hand ITC" pitchFamily="66" charset="0"/>
              </a:rPr>
              <a:t> dawnej cerkwi pod wezwaniem </a:t>
            </a:r>
            <a:r>
              <a:rPr lang="pl-PL" sz="2800" b="1" dirty="0" err="1" smtClean="0">
                <a:latin typeface="Bradley Hand ITC" pitchFamily="66" charset="0"/>
              </a:rPr>
              <a:t>sw</a:t>
            </a:r>
            <a:r>
              <a:rPr lang="pl-PL" sz="2800" b="1" dirty="0" smtClean="0">
                <a:latin typeface="Bradley Hand ITC" pitchFamily="66" charset="0"/>
              </a:rPr>
              <a:t>. Michała Archanioła –</a:t>
            </a:r>
            <a:br>
              <a:rPr lang="pl-PL" sz="2800" b="1" dirty="0" smtClean="0">
                <a:latin typeface="Bradley Hand ITC" pitchFamily="66" charset="0"/>
              </a:rPr>
            </a:br>
            <a:r>
              <a:rPr lang="pl-PL" sz="2800" b="1" dirty="0" smtClean="0">
                <a:latin typeface="Bradley Hand ITC" pitchFamily="66" charset="0"/>
              </a:rPr>
              <a:t> </a:t>
            </a:r>
            <a:r>
              <a:rPr lang="pl-PL" sz="2800" b="1" dirty="0" smtClean="0"/>
              <a:t>ŚWIĄTKOWA WIELKA</a:t>
            </a:r>
            <a:r>
              <a:rPr lang="pl-PL" sz="2800" b="1" dirty="0" smtClean="0">
                <a:latin typeface="Bradley Hand ITC" pitchFamily="66" charset="0"/>
              </a:rPr>
              <a:t>  </a:t>
            </a:r>
            <a:endParaRPr lang="pl-PL" sz="28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2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988840"/>
            <a:ext cx="6273753" cy="4183782"/>
          </a:xfrm>
        </p:spPr>
      </p:pic>
      <p:pic>
        <p:nvPicPr>
          <p:cNvPr id="5" name="Symbol zastępczy zawartości 3" descr="IMG_2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988840"/>
            <a:ext cx="6264697" cy="417646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143108" y="57148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571736" y="71435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</p:spTree>
  </p:cSld>
  <p:clrMapOvr>
    <a:masterClrMapping/>
  </p:clrMapOvr>
  <p:transition spd="slow" advClick="0" advTm="1710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124744"/>
            <a:ext cx="6635080" cy="478112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5300" b="1" dirty="0" smtClean="0">
                <a:latin typeface="Bradley Hand ITC" pitchFamily="66" charset="0"/>
              </a:rPr>
              <a:t>I</a:t>
            </a:r>
            <a:r>
              <a:rPr lang="pl-PL" b="1" dirty="0" smtClean="0"/>
              <a:t>kony </a:t>
            </a:r>
            <a:r>
              <a:rPr lang="pl-PL" dirty="0" smtClean="0"/>
              <a:t>z cerkwi ze Świątkowej Wielkiej zostały </a:t>
            </a:r>
            <a:r>
              <a:rPr lang="pl-PL" b="1" dirty="0" smtClean="0"/>
              <a:t>rozkradzione po 1947 r.</a:t>
            </a:r>
            <a:r>
              <a:rPr lang="pl-PL" dirty="0" smtClean="0"/>
              <a:t> Dlatego w miejsce ikonostasu wstawiono </a:t>
            </a:r>
            <a:r>
              <a:rPr lang="pl-PL" b="1" dirty="0" smtClean="0"/>
              <a:t>barokowy ołtarz z XVIII </a:t>
            </a:r>
            <a:r>
              <a:rPr lang="pl-PL" dirty="0" smtClean="0"/>
              <a:t>wieku z nowym obrazem </a:t>
            </a:r>
            <a:r>
              <a:rPr lang="pl-PL" b="1" i="1" dirty="0" smtClean="0"/>
              <a:t>Serce Jezusa</a:t>
            </a:r>
            <a:r>
              <a:rPr lang="pl-PL" dirty="0" smtClean="0"/>
              <a:t>. Zachowane cokoły dawnego ikonostasu, tworzą dziś skromne </a:t>
            </a:r>
            <a:r>
              <a:rPr lang="pl-PL" b="1" dirty="0" smtClean="0"/>
              <a:t>ołtarze boczne.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 ścianie nawy, umieszczony jest </a:t>
            </a:r>
            <a:r>
              <a:rPr lang="pl-PL" b="1" dirty="0" smtClean="0"/>
              <a:t>krzyż</a:t>
            </a:r>
            <a:r>
              <a:rPr lang="pl-PL" dirty="0" smtClean="0"/>
              <a:t> będący zwieńczeniem dawnego ikonostasu a także ocalały fragment </a:t>
            </a:r>
            <a:r>
              <a:rPr lang="pl-PL" b="1" dirty="0" smtClean="0"/>
              <a:t>ikony przedstawiającej Sąd Ostateczny.</a:t>
            </a:r>
            <a:br>
              <a:rPr lang="pl-PL" b="1" dirty="0" smtClean="0"/>
            </a:br>
            <a:endParaRPr lang="pl-PL" b="1" dirty="0"/>
          </a:p>
        </p:txBody>
      </p:sp>
    </p:spTree>
  </p:cSld>
  <p:clrMapOvr>
    <a:masterClrMapping/>
  </p:clrMapOvr>
  <p:transition spd="slow" advClick="0" advTm="2396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latin typeface="Bradley Hand ITC" pitchFamily="66" charset="0"/>
              </a:rPr>
              <a:t>Ikona łemkowska  - Meka </a:t>
            </a:r>
            <a:r>
              <a:rPr lang="pl-PL" sz="2800" b="1" dirty="0" err="1" smtClean="0">
                <a:latin typeface="Bradley Hand ITC" pitchFamily="66" charset="0"/>
              </a:rPr>
              <a:t>Panska</a:t>
            </a:r>
            <a:r>
              <a:rPr lang="pl-PL" sz="2800" b="1" dirty="0" smtClean="0">
                <a:latin typeface="Bradley Hand ITC" pitchFamily="66" charset="0"/>
              </a:rPr>
              <a:t> z </a:t>
            </a:r>
            <a:br>
              <a:rPr lang="pl-PL" sz="2800" b="1" dirty="0" smtClean="0">
                <a:latin typeface="Bradley Hand ITC" pitchFamily="66" charset="0"/>
              </a:rPr>
            </a:br>
            <a:r>
              <a:rPr lang="pl-PL" sz="2800" b="1" dirty="0" smtClean="0">
                <a:latin typeface="Bradley Hand ITC" pitchFamily="66" charset="0"/>
              </a:rPr>
              <a:t>XVII w. – dawna cerkiew</a:t>
            </a:r>
            <a:br>
              <a:rPr lang="pl-PL" sz="2800" b="1" dirty="0" smtClean="0">
                <a:latin typeface="Bradley Hand ITC" pitchFamily="66" charset="0"/>
              </a:rPr>
            </a:br>
            <a:r>
              <a:rPr lang="pl-PL" sz="2800" b="1" dirty="0" smtClean="0">
                <a:latin typeface="Bradley Hand ITC" pitchFamily="66" charset="0"/>
              </a:rPr>
              <a:t> </a:t>
            </a:r>
            <a:r>
              <a:rPr lang="pl-PL" sz="2800" b="1" dirty="0" smtClean="0"/>
              <a:t>ŚWIĄTKOWA WIELKA</a:t>
            </a:r>
            <a:r>
              <a:rPr lang="pl-PL" sz="2800" b="1" dirty="0" smtClean="0">
                <a:latin typeface="Bradley Hand ITC" pitchFamily="66" charset="0"/>
              </a:rPr>
              <a:t> </a:t>
            </a:r>
            <a:endParaRPr lang="pl-PL" sz="2800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2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857232"/>
            <a:ext cx="4752528" cy="3919166"/>
          </a:xfrm>
        </p:spPr>
      </p:pic>
      <p:sp>
        <p:nvSpPr>
          <p:cNvPr id="5" name="pole tekstowe 4"/>
          <p:cNvSpPr txBox="1"/>
          <p:nvPr/>
        </p:nvSpPr>
        <p:spPr>
          <a:xfrm>
            <a:off x="5143504" y="5072074"/>
            <a:ext cx="21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143636" y="485776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pic>
        <p:nvPicPr>
          <p:cNvPr id="7" name="Symbol zastępczy zawartości 3" descr="IMG_22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642918"/>
            <a:ext cx="5475458" cy="4286280"/>
          </a:xfrm>
          <a:prstGeom prst="rect">
            <a:avLst/>
          </a:prstGeom>
        </p:spPr>
      </p:pic>
    </p:spTree>
  </p:cSld>
  <p:clrMapOvr>
    <a:masterClrMapping/>
  </p:clrMapOvr>
  <p:transition spd="slow" advClick="0" advTm="1161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3042" y="500042"/>
            <a:ext cx="5987008" cy="1143000"/>
          </a:xfrm>
        </p:spPr>
        <p:txBody>
          <a:bodyPr>
            <a:normAutofit fontScale="90000"/>
          </a:bodyPr>
          <a:lstStyle/>
          <a:p>
            <a:r>
              <a:rPr lang="pl-PL" sz="2800" b="1" dirty="0" err="1" smtClean="0">
                <a:latin typeface="Bradley Hand ITC" pitchFamily="66" charset="0"/>
              </a:rPr>
              <a:t>Wnetrze</a:t>
            </a:r>
            <a:r>
              <a:rPr lang="pl-PL" sz="2800" b="1" dirty="0" smtClean="0">
                <a:latin typeface="Bradley Hand ITC" pitchFamily="66" charset="0"/>
              </a:rPr>
              <a:t> dawnej cerkwi pod wezwaniem </a:t>
            </a:r>
            <a:r>
              <a:rPr lang="pl-PL" sz="2800" b="1" dirty="0" err="1" smtClean="0">
                <a:latin typeface="Bradley Hand ITC" pitchFamily="66" charset="0"/>
              </a:rPr>
              <a:t>Sw</a:t>
            </a:r>
            <a:r>
              <a:rPr lang="pl-PL" sz="2800" b="1" dirty="0" smtClean="0">
                <a:latin typeface="Bradley Hand ITC" pitchFamily="66" charset="0"/>
              </a:rPr>
              <a:t>. Michała Archanioła</a:t>
            </a:r>
            <a:br>
              <a:rPr lang="pl-PL" sz="2800" b="1" dirty="0" smtClean="0">
                <a:latin typeface="Bradley Hand ITC" pitchFamily="66" charset="0"/>
              </a:rPr>
            </a:br>
            <a:r>
              <a:rPr lang="pl-PL" sz="2800" b="1" dirty="0" smtClean="0">
                <a:latin typeface="Bradley Hand ITC" pitchFamily="66" charset="0"/>
              </a:rPr>
              <a:t>  </a:t>
            </a:r>
            <a:r>
              <a:rPr lang="pl-PL" sz="2800" b="1" dirty="0" smtClean="0"/>
              <a:t>ŚWIĄTKOWA WIELKA</a:t>
            </a:r>
            <a:r>
              <a:rPr lang="pl-PL" sz="2800" b="1" dirty="0" smtClean="0">
                <a:latin typeface="Bradley Hand ITC" pitchFamily="66" charset="0"/>
              </a:rPr>
              <a:t> </a:t>
            </a:r>
            <a:endParaRPr lang="pl-PL" sz="2800" b="1" dirty="0">
              <a:latin typeface="Bradley Hand ITC" pitchFamily="66" charset="0"/>
            </a:endParaRPr>
          </a:p>
        </p:txBody>
      </p:sp>
      <p:pic>
        <p:nvPicPr>
          <p:cNvPr id="4" name="Symbol zastępczy zawartości 3" descr="IMG_2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700808"/>
            <a:ext cx="5983560" cy="3989040"/>
          </a:xfrm>
        </p:spPr>
      </p:pic>
      <p:pic>
        <p:nvPicPr>
          <p:cNvPr id="5" name="Symbol zastępczy zawartości 3" descr="IMG_22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700808"/>
            <a:ext cx="6048671" cy="424847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555776" y="47667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987824" y="62068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,</a:t>
            </a:r>
            <a:endParaRPr lang="pl-PL" b="1" dirty="0"/>
          </a:p>
        </p:txBody>
      </p:sp>
    </p:spTree>
  </p:cSld>
  <p:clrMapOvr>
    <a:masterClrMapping/>
  </p:clrMapOvr>
  <p:transition spd="slow" advClick="0" advTm="1025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672</Words>
  <Application>Microsoft Office PowerPoint</Application>
  <PresentationFormat>Pokaz na ekranie (4:3)</PresentationFormat>
  <Paragraphs>234</Paragraphs>
  <Slides>105</Slides>
  <Notes>2</Notes>
  <HiddenSlides>0</HiddenSlides>
  <MMClips>4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105</vt:i4>
      </vt:variant>
    </vt:vector>
  </HeadingPairs>
  <TitlesOfParts>
    <vt:vector size="106" baseType="lpstr">
      <vt:lpstr>Motyw pakietu Office</vt:lpstr>
      <vt:lpstr> POWIAT JASIELSKI, czyli POWIAT POGRANICZA</vt:lpstr>
      <vt:lpstr>POWIAT</vt:lpstr>
      <vt:lpstr>ŁEMKOWIE, czyli RUSINI </vt:lpstr>
      <vt:lpstr>Slajd 4</vt:lpstr>
      <vt:lpstr>Slajd 5</vt:lpstr>
      <vt:lpstr>Zasieg terytorialny Łemkowszczyzny według  R. Reinfussa</vt:lpstr>
      <vt:lpstr>Slajd 7</vt:lpstr>
      <vt:lpstr>Slajd 8</vt:lpstr>
      <vt:lpstr>Skad i kiedy Łemkowie przybyli na ziemie polskie ?</vt:lpstr>
      <vt:lpstr>Slajd 10</vt:lpstr>
      <vt:lpstr>Slajd 11</vt:lpstr>
      <vt:lpstr>Opowiada Alfred Sepioł – Dyrektor Muzeum Regionalnego w Jaśle</vt:lpstr>
      <vt:lpstr>Slajd 13</vt:lpstr>
      <vt:lpstr>Watra Łemkowska w Zdyni</vt:lpstr>
      <vt:lpstr>Chyza  łemkowska</vt:lpstr>
      <vt:lpstr>Slajd 16</vt:lpstr>
      <vt:lpstr>Slajd 17</vt:lpstr>
      <vt:lpstr>Slajd 18</vt:lpstr>
      <vt:lpstr>Slajd 19</vt:lpstr>
      <vt:lpstr>Slajd 20</vt:lpstr>
      <vt:lpstr>Wnetrze chyzy łemkowskiej –  Muzeum Kultury Łemkowskiej  w Zyndranowej</vt:lpstr>
      <vt:lpstr>Slajd 22</vt:lpstr>
      <vt:lpstr>Wnetrze chyzy łemkowskiej –  Muzeum Kultury Łemkowskiej  w Zyndranowej</vt:lpstr>
      <vt:lpstr>Muzeum Kultury Łemkowskiej  w Zyndranowej</vt:lpstr>
      <vt:lpstr>Slajd 25</vt:lpstr>
      <vt:lpstr>Slajd 26</vt:lpstr>
      <vt:lpstr>Slajd 27</vt:lpstr>
      <vt:lpstr>Slajd 28</vt:lpstr>
      <vt:lpstr>Slajd 29</vt:lpstr>
      <vt:lpstr>Slajd 30</vt:lpstr>
      <vt:lpstr>DESZNICA</vt:lpstr>
      <vt:lpstr>Cerkiew, obecnie kosciół rzymskokatolicki  w Desznicy</vt:lpstr>
      <vt:lpstr>Slajd 33</vt:lpstr>
      <vt:lpstr>Slajd 34</vt:lpstr>
      <vt:lpstr>Slajd 35</vt:lpstr>
      <vt:lpstr>Slajd 36</vt:lpstr>
      <vt:lpstr>Muzeum Kultury Łemkowskiej  w Zyndranowej</vt:lpstr>
      <vt:lpstr>Slajd 38</vt:lpstr>
      <vt:lpstr>Slajd 39</vt:lpstr>
      <vt:lpstr>Slajd 40</vt:lpstr>
      <vt:lpstr>Slajd 41</vt:lpstr>
      <vt:lpstr>Wnetrze dawnej cerkwi pod wezwaniem sw. Dymitra  w Desznicy</vt:lpstr>
      <vt:lpstr>Slajd 43</vt:lpstr>
      <vt:lpstr>Slajd 44</vt:lpstr>
      <vt:lpstr>Opowiada ks. Józef Obłój – Proboszcz parafii rzymskokatolickiej w Desznicy</vt:lpstr>
      <vt:lpstr>KREMPNA</vt:lpstr>
      <vt:lpstr>Slajd 47</vt:lpstr>
      <vt:lpstr>Slajd 48</vt:lpstr>
      <vt:lpstr>Slajd 49</vt:lpstr>
      <vt:lpstr>Slajd 50</vt:lpstr>
      <vt:lpstr>Slajd 51</vt:lpstr>
      <vt:lpstr>Dawna cerkiew pod wezwaniem  sw. Kosmy i sw. Damiana w Krempnej</vt:lpstr>
      <vt:lpstr>Slajd 53</vt:lpstr>
      <vt:lpstr>Slajd 54</vt:lpstr>
      <vt:lpstr>feretron z figura Matki Bozej</vt:lpstr>
      <vt:lpstr>Slajd 56</vt:lpstr>
      <vt:lpstr>Ikonostas – dawna cerkiew w Krempnej</vt:lpstr>
      <vt:lpstr>Slajd 58</vt:lpstr>
      <vt:lpstr>Carskie wrota –  dawna cerkiew  w Krempnej</vt:lpstr>
      <vt:lpstr>Ikonostas –  dawna cerkiew  w Krempnej</vt:lpstr>
      <vt:lpstr>Ikona z ikonostasu –  dawna cerkiew  w Krempnej</vt:lpstr>
      <vt:lpstr>Fragment Deeis Apostolskiej datowanej na XVII w., pochodzącej z niezachowanego ikonostasu – dawna cerkiew w Krempnej</vt:lpstr>
      <vt:lpstr>Za carskimi wrotami –  dawna cerkiew w Krempnej</vt:lpstr>
      <vt:lpstr>Wnetrze  dawnej cerkwi pod wezwaniem sw. Kosmy  i sw. Damiana w Krempnej</vt:lpstr>
      <vt:lpstr>Abraham i Izaak – wnetrze  dawnej cerkwi pod wezwaniem sw. Kosmy i sw. Damiana w Krempnej</vt:lpstr>
      <vt:lpstr>Wnetrze dawnej cerkwi  w Krempnej</vt:lpstr>
      <vt:lpstr>CERKIEW  W  KOTANI</vt:lpstr>
      <vt:lpstr>Slajd 68</vt:lpstr>
      <vt:lpstr>Dawna cerkiew pod wezwaniem  sw. Kosmy i sw. Damiana w Kotani</vt:lpstr>
      <vt:lpstr>Slajd 70</vt:lpstr>
      <vt:lpstr>Dawna cerkiew w Kotani</vt:lpstr>
      <vt:lpstr>Rzad  Deesis z Apostołami z  I połowy XVIII w. – dawna cerkiew w Kotani</vt:lpstr>
      <vt:lpstr>Slajd 73</vt:lpstr>
      <vt:lpstr>Wnetrze dawnej cerkwi w Kotani</vt:lpstr>
      <vt:lpstr>KOTAN - LAPIDARIUM</vt:lpstr>
      <vt:lpstr>Slajd 76</vt:lpstr>
      <vt:lpstr>Lapidarium w Kotani</vt:lpstr>
      <vt:lpstr> Opowiada Ksiądz Józef Obłój – proboszcz parafii Desznica </vt:lpstr>
      <vt:lpstr>Slajd 79</vt:lpstr>
      <vt:lpstr>Slajd 80</vt:lpstr>
      <vt:lpstr>Dawna cerkiew pod wezwaniem sw. Michała Archanioła w Swiatkowej Małej</vt:lpstr>
      <vt:lpstr>Slajd 82</vt:lpstr>
      <vt:lpstr>Slajd 83</vt:lpstr>
      <vt:lpstr>Wnetrze dawnej cerkwi pod wezwaniem sw. Michała Archanioła w Swiatkowej Małej</vt:lpstr>
      <vt:lpstr>Sad Ostateczny – ikona łemkowska  z 1687 r. –  ŚWIĄTKOWA MAŁA</vt:lpstr>
      <vt:lpstr>Zbawieni u bram raju – fragment ikony łemkowskiej z 1687 r. – ŚWIĄTKOWA MAŁA</vt:lpstr>
      <vt:lpstr>Zbawieni i potepieni – fragment ikony łemkowskiej z 1687 r. – ŚWIĄTKOWA MAŁA</vt:lpstr>
      <vt:lpstr>Ikona łemkowska z dawnej cerkwi pod wezwaniem  sw. Michała Archanioła - ŚWIĄTKOWA MAŁA</vt:lpstr>
      <vt:lpstr>Krzyze łemkowskie z dawnej cerkwi pod wezwaniem  św. Michała Archanioła - ŚWIĄTKOWA MAŁA</vt:lpstr>
      <vt:lpstr>Ikona łemkowska z dawnej cerkwi pod wezwaniem  św. Michała Archanioła - ŚWIĄTKOWA MAŁA</vt:lpstr>
      <vt:lpstr>Chrystus Nauczajacy – ikona z ikonostasu z dawnej cerkwi pod wezwaniem sw. Michała Archanioła - ŚWIĄTKOWA MAŁA</vt:lpstr>
      <vt:lpstr>DAWNA CERKIEW POD WEZWANIEM SW. MICHAŁA ARCHANIOŁA W SWIATKOWEJ WIELKIEJ</vt:lpstr>
      <vt:lpstr>Slajd 93</vt:lpstr>
      <vt:lpstr>Slajd 94</vt:lpstr>
      <vt:lpstr>Slajd 95</vt:lpstr>
      <vt:lpstr>Wnetrze dawnej cerkwi pod wezwaniem sw. Michała Archanioła –  ŚWIĄTKOWA WIELKA  </vt:lpstr>
      <vt:lpstr>Slajd 97</vt:lpstr>
      <vt:lpstr>Ikona łemkowska  - Meka Panska z  XVII w. – dawna cerkiew  ŚWIĄTKOWA WIELKA </vt:lpstr>
      <vt:lpstr>Wnetrze dawnej cerkwi pod wezwaniem Sw. Michała Archanioła   ŚWIĄTKOWA WIELKA </vt:lpstr>
      <vt:lpstr>Krzyz łemkowski z XVII w., wnetrze dawnej cerkwi   ŚWIĄTKOWA WIELKA </vt:lpstr>
      <vt:lpstr> Dawna cerkiew pod wezwaniem  sw. Jana Złotoustego  w Polanach</vt:lpstr>
      <vt:lpstr>Cerkiew Prawosławna pod wezwaniem św. Michała Archanioła  w Pielgrzymce</vt:lpstr>
      <vt:lpstr>Bibliografia</vt:lpstr>
      <vt:lpstr>Strony internetowe:</vt:lpstr>
      <vt:lpstr>AUTORZY: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POWIAT JASIELSKI – POWIAT POGRANICZA</dc:title>
  <dc:creator>m</dc:creator>
  <cp:lastModifiedBy>m</cp:lastModifiedBy>
  <cp:revision>182</cp:revision>
  <dcterms:created xsi:type="dcterms:W3CDTF">2013-04-30T08:03:45Z</dcterms:created>
  <dcterms:modified xsi:type="dcterms:W3CDTF">2013-05-12T15:50:09Z</dcterms:modified>
</cp:coreProperties>
</file>